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6858000" cy="12192000"/>
  <p:embeddedFontLst>
    <p:embeddedFont>
      <p:font typeface="Playfair Display" panose="00000500000000000000" pitchFamily="2" charset="0"/>
      <p:regular r:id="rId51"/>
      <p:bold r:id="rId52"/>
    </p:embeddedFont>
    <p:embeddedFont>
      <p:font typeface="Roboto" panose="02000000000000000000" pitchFamily="2"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67" d="100"/>
          <a:sy n="67"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39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3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5.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6.svg"/><Relationship Id="rId9"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6.svg"/><Relationship Id="rId4" Type="http://schemas.openxmlformats.org/officeDocument/2006/relationships/image" Target="../media/image6.sv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8.sv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28181"/>
        </a:solidFill>
        <a:effectLst/>
      </p:bgPr>
    </p:bg>
    <p:spTree>
      <p:nvGrpSpPr>
        <p:cNvPr id="1" name=""/>
        <p:cNvGrpSpPr/>
        <p:nvPr/>
      </p:nvGrpSpPr>
      <p:grpSpPr>
        <a:xfrm>
          <a:off x="0" y="0"/>
          <a:ext cx="0" cy="0"/>
          <a:chOff x="0" y="0"/>
          <a:chExt cx="0" cy="0"/>
        </a:xfrm>
      </p:grpSpPr>
      <p:sp>
        <p:nvSpPr>
          <p:cNvPr id="2" name="Object 1"/>
          <p:cNvSpPr/>
          <p:nvPr/>
        </p:nvSpPr>
        <p:spPr>
          <a:xfrm>
            <a:off x="95226" y="95226"/>
            <a:ext cx="11998500" cy="6665833"/>
          </a:xfrm>
          <a:prstGeom prst="rect">
            <a:avLst/>
          </a:prstGeom>
          <a:solidFill>
            <a:srgbClr val="128181"/>
          </a:solidFill>
        </p:spPr>
      </p:sp>
      <p:pic>
        <p:nvPicPr>
          <p:cNvPr id="3" name="Object 2" descr="preencoded.png"/>
          <p:cNvPicPr>
            <a:picLocks noChangeAspect="1"/>
          </p:cNvPicPr>
          <p:nvPr/>
        </p:nvPicPr>
        <p:blipFill>
          <a:blip r:embed="rId3"/>
          <a:srcRect t="617" b="617"/>
          <a:stretch/>
        </p:blipFill>
        <p:spPr>
          <a:xfrm>
            <a:off x="95226" y="95226"/>
            <a:ext cx="11998500" cy="6665833"/>
          </a:xfrm>
          <a:prstGeom prst="rect">
            <a:avLst/>
          </a:prstGeom>
        </p:spPr>
      </p:pic>
      <p:sp>
        <p:nvSpPr>
          <p:cNvPr id="4" name="Object 3"/>
          <p:cNvSpPr/>
          <p:nvPr/>
        </p:nvSpPr>
        <p:spPr>
          <a:xfrm>
            <a:off x="7636281" y="1533857"/>
            <a:ext cx="3797799" cy="3232483"/>
          </a:xfrm>
          <a:prstGeom prst="rect">
            <a:avLst/>
          </a:prstGeom>
          <a:noFill/>
        </p:spPr>
        <p:txBody>
          <a:bodyPr wrap="square" lIns="0" tIns="0" rIns="0" bIns="0" rtlCol="0" anchor="t"/>
          <a:lstStyle/>
          <a:p>
            <a:pPr algn="ctr">
              <a:lnSpc>
                <a:spcPts val="5092"/>
              </a:lnSpc>
              <a:spcBef>
                <a:spcPts val="211"/>
              </a:spcBef>
              <a:buNone/>
            </a:pPr>
            <a:r>
              <a:rPr lang="en-US" sz="4781" b="1">
                <a:solidFill>
                  <a:srgbClr val="128181"/>
                </a:solidFill>
                <a:latin typeface="Playfair Display" pitchFamily="34" charset="0"/>
                <a:ea typeface="Playfair Display" pitchFamily="34" charset="-122"/>
                <a:cs typeface="Playfair Display" pitchFamily="34" charset="-120"/>
              </a:rPr>
              <a:t>Legal </a:t>
            </a:r>
            <a:r>
              <a:rPr lang="en-US" sz="4781" b="1" dirty="0">
                <a:solidFill>
                  <a:srgbClr val="128181"/>
                </a:solidFill>
                <a:latin typeface="Playfair Display" pitchFamily="34" charset="0"/>
                <a:ea typeface="Playfair Display" pitchFamily="34" charset="-122"/>
                <a:cs typeface="Playfair Display" pitchFamily="34" charset="-120"/>
              </a:rPr>
              <a:t>Framework Governing Real Estate in Kenya</a:t>
            </a:r>
            <a:endParaRPr lang="en-US" dirty="0"/>
          </a:p>
        </p:txBody>
      </p:sp>
      <p:sp>
        <p:nvSpPr>
          <p:cNvPr id="5" name="Object 3">
            <a:extLst>
              <a:ext uri="{FF2B5EF4-FFF2-40B4-BE49-F238E27FC236}">
                <a16:creationId xmlns:a16="http://schemas.microsoft.com/office/drawing/2014/main" id="{B102A781-E7BE-F3BD-2AB8-CF536CF20BF9}"/>
              </a:ext>
            </a:extLst>
          </p:cNvPr>
          <p:cNvSpPr/>
          <p:nvPr/>
        </p:nvSpPr>
        <p:spPr>
          <a:xfrm>
            <a:off x="7338892" y="4981607"/>
            <a:ext cx="4392576" cy="685071"/>
          </a:xfrm>
          <a:prstGeom prst="rect">
            <a:avLst/>
          </a:prstGeom>
          <a:noFill/>
        </p:spPr>
        <p:txBody>
          <a:bodyPr wrap="square" lIns="0" tIns="0" rIns="0" bIns="0" rtlCol="0" anchor="t"/>
          <a:ls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5092"/>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28181"/>
                </a:solidFill>
                <a:effectLst/>
                <a:uLnTx/>
                <a:uFillTx/>
                <a:latin typeface="Playfair Display" pitchFamily="34" charset="0"/>
                <a:ea typeface="Playfair Display" pitchFamily="34" charset="-122"/>
                <a:cs typeface="Playfair Display" pitchFamily="34" charset="-120"/>
              </a:rPr>
              <a:t>By Lucy </a:t>
            </a:r>
            <a:r>
              <a:rPr kumimoji="0" lang="en-US" sz="2400" b="1" i="0" u="none" strike="noStrike" kern="1200" cap="none" spc="0" normalizeH="0" baseline="0" noProof="0" dirty="0" err="1">
                <a:ln>
                  <a:noFill/>
                </a:ln>
                <a:solidFill>
                  <a:srgbClr val="128181"/>
                </a:solidFill>
                <a:effectLst/>
                <a:uLnTx/>
                <a:uFillTx/>
                <a:latin typeface="Playfair Display" pitchFamily="34" charset="0"/>
                <a:ea typeface="Playfair Display" pitchFamily="34" charset="-122"/>
                <a:cs typeface="Playfair Display" pitchFamily="34" charset="-120"/>
              </a:rPr>
              <a:t>Thuo</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11236690" cy="5904024"/>
          </a:xfrm>
          <a:prstGeom prst="rect">
            <a:avLst/>
          </a:prstGeom>
          <a:solidFill>
            <a:srgbClr val="128181">
              <a:alpha val="30000"/>
            </a:srgbClr>
          </a:solidFill>
        </p:spPr>
      </p:sp>
      <p:sp>
        <p:nvSpPr>
          <p:cNvPr id="3" name="Object 2"/>
          <p:cNvSpPr/>
          <p:nvPr/>
        </p:nvSpPr>
        <p:spPr>
          <a:xfrm>
            <a:off x="761810" y="692919"/>
            <a:ext cx="11712821" cy="305617"/>
          </a:xfrm>
          <a:prstGeom prst="rect">
            <a:avLst/>
          </a:prstGeom>
          <a:noFill/>
        </p:spPr>
        <p:txBody>
          <a:bodyPr wrap="square" lIns="0" tIns="0" rIns="0" bIns="0" rtlCol="0" anchor="t"/>
          <a:lstStyle/>
          <a:p>
            <a:pPr algn="l">
              <a:lnSpc>
                <a:spcPts val="2408"/>
              </a:lnSpc>
              <a:buNone/>
            </a:pPr>
            <a:r>
              <a:rPr lang="en-US" sz="1785" b="1" kern="0" spc="179" dirty="0">
                <a:solidFill>
                  <a:srgbClr val="000000"/>
                </a:solidFill>
                <a:latin typeface="Roboto" pitchFamily="34" charset="0"/>
                <a:ea typeface="Roboto" pitchFamily="34" charset="-122"/>
                <a:cs typeface="Roboto" pitchFamily="34" charset="-120"/>
              </a:rPr>
              <a:t>ENVIRONMENTAL MANAGEMENT AND CO-ORDINATION ACT (EMCA), CAP 387</a:t>
            </a:r>
            <a:endParaRPr lang="en-US" dirty="0"/>
          </a:p>
        </p:txBody>
      </p:sp>
      <p:sp>
        <p:nvSpPr>
          <p:cNvPr id="4" name="Object 3"/>
          <p:cNvSpPr/>
          <p:nvPr/>
        </p:nvSpPr>
        <p:spPr>
          <a:xfrm>
            <a:off x="761810" y="1125157"/>
            <a:ext cx="10582465" cy="2528255"/>
          </a:xfrm>
          <a:prstGeom prst="rect">
            <a:avLst/>
          </a:prstGeom>
          <a:noFill/>
        </p:spPr>
        <p:txBody>
          <a:bodyPr wrap="square" lIns="0" tIns="0" rIns="0" bIns="0" rtlCol="0" anchor="t"/>
          <a:lstStyle/>
          <a:p>
            <a:pPr algn="l">
              <a:lnSpc>
                <a:spcPts val="2489"/>
              </a:lnSpc>
              <a:spcBef>
                <a:spcPts val="978"/>
              </a:spcBef>
              <a:buNone/>
            </a:pPr>
            <a:r>
              <a:rPr lang="en-US" sz="1600" kern="0" spc="48" dirty="0">
                <a:solidFill>
                  <a:srgbClr val="000000"/>
                </a:solidFill>
                <a:latin typeface="Roboto" pitchFamily="34" charset="0"/>
                <a:ea typeface="Roboto" pitchFamily="34" charset="-122"/>
                <a:cs typeface="Roboto" pitchFamily="34" charset="-120"/>
              </a:rPr>
              <a:t>The Act regulates Real Estate development in Kenya, specifically in relation to environmental issues. It establishes the National Environment Management Authority (NEMA), which is responsible for promoting and enforcing environmental policies and standards in the country. In accordance to EMCA regulations, 2003 Real Estate developers and owners are required to conduct Environmental Impact Assessments (EIAs) before commencing any development projects which generally entail activities out of character with its surrounding, comprise structures of a scale not in keeping with its surrounding and involve major changes in land use. In support of this, the Second Schedule of the Act lists all projects that require an EIA to be conducted before project commissioning.</a:t>
            </a:r>
            <a:endParaRPr lang="en-US"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Existing Regulatory Gap</a:t>
            </a:r>
            <a:endParaRPr lang="en-US" dirty="0"/>
          </a:p>
        </p:txBody>
      </p:sp>
      <p:sp>
        <p:nvSpPr>
          <p:cNvPr id="4" name="Object 3"/>
          <p:cNvSpPr/>
          <p:nvPr/>
        </p:nvSpPr>
        <p:spPr>
          <a:xfrm>
            <a:off x="476131" y="1548573"/>
            <a:ext cx="11301556" cy="910154"/>
          </a:xfrm>
          <a:prstGeom prst="rect">
            <a:avLst/>
          </a:prstGeom>
          <a:noFill/>
        </p:spPr>
        <p:txBody>
          <a:bodyPr wrap="square" lIns="0" tIns="0" rIns="0" bIns="0" rtlCol="0" anchor="t"/>
          <a:lstStyle/>
          <a:p>
            <a:pPr algn="l">
              <a:lnSpc>
                <a:spcPts val="2390"/>
              </a:lnSpc>
              <a:buNone/>
            </a:pPr>
            <a:r>
              <a:rPr lang="en-US" sz="1600" kern="0" spc="46" dirty="0">
                <a:solidFill>
                  <a:srgbClr val="000000"/>
                </a:solidFill>
                <a:latin typeface="Roboto" pitchFamily="34" charset="0"/>
                <a:ea typeface="Roboto" pitchFamily="34" charset="-122"/>
                <a:cs typeface="Roboto" pitchFamily="34" charset="-120"/>
              </a:rPr>
              <a:t>The legal frameworks above provide the necessary </a:t>
            </a:r>
            <a:r>
              <a:rPr lang="en-US" sz="1600" b="1" kern="0" spc="46" dirty="0">
                <a:solidFill>
                  <a:srgbClr val="000000"/>
                </a:solidFill>
                <a:latin typeface="Roboto" pitchFamily="34" charset="0"/>
                <a:ea typeface="Roboto" pitchFamily="34" charset="-122"/>
                <a:cs typeface="Roboto" pitchFamily="34" charset="-120"/>
              </a:rPr>
              <a:t>regulatory oversight to ensure that activities around Real Estate development is done in compliance with standards and regulations, promoting public safety and welfare, protecting the environment, and ensuring the sustainable development of the country. </a:t>
            </a:r>
            <a:r>
              <a:rPr lang="en-US" sz="1600" kern="0" spc="46" dirty="0">
                <a:solidFill>
                  <a:srgbClr val="181818">
                    <a:alpha val="80000"/>
                  </a:srgbClr>
                </a:solidFill>
                <a:latin typeface="Roboto" pitchFamily="34" charset="0"/>
                <a:ea typeface="Roboto" pitchFamily="34" charset="-122"/>
                <a:cs typeface="Roboto" pitchFamily="34" charset="-120"/>
              </a:rPr>
              <a:t>  </a:t>
            </a:r>
            <a:endParaRPr lang="en-US" sz="2000" dirty="0"/>
          </a:p>
        </p:txBody>
      </p:sp>
      <p:sp>
        <p:nvSpPr>
          <p:cNvPr id="5" name="Object 4"/>
          <p:cNvSpPr/>
          <p:nvPr/>
        </p:nvSpPr>
        <p:spPr>
          <a:xfrm>
            <a:off x="445222" y="2740736"/>
            <a:ext cx="11301556" cy="910154"/>
          </a:xfrm>
          <a:prstGeom prst="rect">
            <a:avLst/>
          </a:prstGeom>
          <a:noFill/>
        </p:spPr>
        <p:txBody>
          <a:bodyPr wrap="square" lIns="0" tIns="0" rIns="0" bIns="0" rtlCol="0" anchor="t"/>
          <a:lstStyle/>
          <a:p>
            <a:pPr algn="l">
              <a:lnSpc>
                <a:spcPts val="2390"/>
              </a:lnSpc>
              <a:spcBef>
                <a:spcPts val="928"/>
              </a:spcBef>
              <a:buNone/>
            </a:pPr>
            <a:r>
              <a:rPr lang="en-US" sz="1600" kern="0" spc="46" dirty="0">
                <a:solidFill>
                  <a:srgbClr val="000000"/>
                </a:solidFill>
                <a:latin typeface="Roboto" pitchFamily="34" charset="0"/>
                <a:ea typeface="Roboto" pitchFamily="34" charset="-122"/>
                <a:cs typeface="Roboto" pitchFamily="34" charset="-120"/>
              </a:rPr>
              <a:t>They also establish professional bodies that are </a:t>
            </a:r>
            <a:r>
              <a:rPr lang="en-US" sz="1600" b="1" kern="0" spc="46" dirty="0">
                <a:solidFill>
                  <a:srgbClr val="000000"/>
                </a:solidFill>
                <a:latin typeface="Roboto" pitchFamily="34" charset="0"/>
                <a:ea typeface="Roboto" pitchFamily="34" charset="-122"/>
                <a:cs typeface="Roboto" pitchFamily="34" charset="-120"/>
              </a:rPr>
              <a:t>responsible for registering and licensing professionals in the built industry, setting standards for their training and certification, and ensuring that they adhere to ethical and professional standards in their practice.</a:t>
            </a:r>
            <a:endParaRPr lang="en-US" sz="2000" dirty="0"/>
          </a:p>
        </p:txBody>
      </p:sp>
      <p:sp>
        <p:nvSpPr>
          <p:cNvPr id="6" name="Object 5"/>
          <p:cNvSpPr/>
          <p:nvPr/>
        </p:nvSpPr>
        <p:spPr>
          <a:xfrm>
            <a:off x="445222" y="3963938"/>
            <a:ext cx="11301556" cy="1213539"/>
          </a:xfrm>
          <a:prstGeom prst="rect">
            <a:avLst/>
          </a:prstGeom>
          <a:noFill/>
        </p:spPr>
        <p:txBody>
          <a:bodyPr wrap="square" lIns="0" tIns="0" rIns="0" bIns="0" rtlCol="0" anchor="t"/>
          <a:lstStyle/>
          <a:p>
            <a:pPr algn="l">
              <a:lnSpc>
                <a:spcPts val="2390"/>
              </a:lnSpc>
              <a:spcBef>
                <a:spcPts val="928"/>
              </a:spcBef>
              <a:buNone/>
            </a:pPr>
            <a:r>
              <a:rPr lang="en-US" sz="1600" kern="0" spc="46" dirty="0">
                <a:solidFill>
                  <a:srgbClr val="000000"/>
                </a:solidFill>
                <a:latin typeface="Roboto" pitchFamily="34" charset="0"/>
                <a:ea typeface="Roboto" pitchFamily="34" charset="-122"/>
                <a:cs typeface="Roboto" pitchFamily="34" charset="-120"/>
              </a:rPr>
              <a:t>However, there is still a gap in the regulatory framework when it comes to the </a:t>
            </a:r>
            <a:r>
              <a:rPr lang="en-US" sz="1600" b="1" kern="0" spc="46" dirty="0">
                <a:solidFill>
                  <a:srgbClr val="000000"/>
                </a:solidFill>
                <a:latin typeface="Roboto" pitchFamily="34" charset="0"/>
                <a:ea typeface="Roboto" pitchFamily="34" charset="-122"/>
                <a:cs typeface="Roboto" pitchFamily="34" charset="-120"/>
              </a:rPr>
              <a:t>registration and licensing of Real Estate developers, who are the actual drivers and coordinators of development activities.</a:t>
            </a:r>
            <a:r>
              <a:rPr lang="en-US" sz="1600" kern="0" spc="46" dirty="0">
                <a:solidFill>
                  <a:srgbClr val="000000"/>
                </a:solidFill>
                <a:latin typeface="Roboto" pitchFamily="34" charset="0"/>
                <a:ea typeface="Roboto" pitchFamily="34" charset="-122"/>
                <a:cs typeface="Roboto" pitchFamily="34" charset="-120"/>
              </a:rPr>
              <a:t> Evidently, the current legal framework under the above Acts covered does not provide for a comprehensive regulatory framework for the regulation of Real Estate developers in Kenya, which </a:t>
            </a:r>
            <a:r>
              <a:rPr lang="en-US" sz="1600" b="1" kern="0" spc="46" dirty="0">
                <a:solidFill>
                  <a:srgbClr val="000000"/>
                </a:solidFill>
                <a:latin typeface="Roboto" pitchFamily="34" charset="0"/>
                <a:ea typeface="Roboto" pitchFamily="34" charset="-122"/>
                <a:cs typeface="Roboto" pitchFamily="34" charset="-120"/>
              </a:rPr>
              <a:t>makes it difficult to monitor their activities effectively.</a:t>
            </a:r>
            <a:r>
              <a:rPr lang="en-US" sz="1600" kern="0" spc="46" dirty="0">
                <a:solidFill>
                  <a:srgbClr val="181818">
                    <a:alpha val="80000"/>
                  </a:srgbClr>
                </a:solidFill>
                <a:latin typeface="Roboto" pitchFamily="34" charset="0"/>
                <a:ea typeface="Roboto" pitchFamily="34" charset="-122"/>
                <a:cs typeface="Roboto" pitchFamily="34" charset="-120"/>
              </a:rPr>
              <a:t> </a:t>
            </a:r>
            <a:endParaRPr lang="en-US" sz="2000" dirty="0"/>
          </a:p>
        </p:txBody>
      </p:sp>
      <p:sp>
        <p:nvSpPr>
          <p:cNvPr id="7" name="Object 6"/>
          <p:cNvSpPr/>
          <p:nvPr/>
        </p:nvSpPr>
        <p:spPr>
          <a:xfrm>
            <a:off x="476131" y="5481011"/>
            <a:ext cx="11301556" cy="606769"/>
          </a:xfrm>
          <a:prstGeom prst="rect">
            <a:avLst/>
          </a:prstGeom>
          <a:noFill/>
        </p:spPr>
        <p:txBody>
          <a:bodyPr wrap="square" lIns="0" tIns="0" rIns="0" bIns="0" rtlCol="0" anchor="t"/>
          <a:lstStyle/>
          <a:p>
            <a:pPr algn="l">
              <a:lnSpc>
                <a:spcPts val="2390"/>
              </a:lnSpc>
              <a:spcBef>
                <a:spcPts val="928"/>
              </a:spcBef>
              <a:buNone/>
            </a:pPr>
            <a:r>
              <a:rPr lang="en-US" sz="1600" kern="0" spc="46" dirty="0">
                <a:solidFill>
                  <a:srgbClr val="000000"/>
                </a:solidFill>
                <a:latin typeface="Roboto" pitchFamily="34" charset="0"/>
                <a:ea typeface="Roboto" pitchFamily="34" charset="-122"/>
                <a:cs typeface="Roboto" pitchFamily="34" charset="-120"/>
              </a:rPr>
              <a:t>As a result, there is a need for enacting legislation / an Act that is Real Estate developers specific, and that will provide for the establishment of a Real Estate Developers Regulatory Board.</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799775"/>
          </a:xfrm>
          <a:prstGeom prst="rect">
            <a:avLst/>
          </a:prstGeom>
        </p:spPr>
      </p:pic>
      <p:sp>
        <p:nvSpPr>
          <p:cNvPr id="3" name="Object 2"/>
          <p:cNvSpPr/>
          <p:nvPr/>
        </p:nvSpPr>
        <p:spPr>
          <a:xfrm>
            <a:off x="476131" y="422566"/>
            <a:ext cx="11566262" cy="101415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The Board would be instrumental in enforcing provisions of the Act which would ideally include:</a:t>
            </a:r>
            <a:endParaRPr lang="en-US" dirty="0"/>
          </a:p>
        </p:txBody>
      </p:sp>
      <p:sp>
        <p:nvSpPr>
          <p:cNvPr id="4" name="Object 3"/>
          <p:cNvSpPr/>
          <p:nvPr/>
        </p:nvSpPr>
        <p:spPr>
          <a:xfrm>
            <a:off x="476131" y="2048405"/>
            <a:ext cx="5446938" cy="4366418"/>
          </a:xfrm>
          <a:prstGeom prst="rect">
            <a:avLst/>
          </a:prstGeom>
          <a:noFill/>
        </p:spPr>
        <p:txBody>
          <a:bodyPr wrap="square" lIns="0" tIns="0" rIns="0" bIns="0" rtlCol="0" anchor="t"/>
          <a:lstStyle/>
          <a:p>
            <a:pPr marL="242900" indent="-242900" algn="l">
              <a:lnSpc>
                <a:spcPts val="2295"/>
              </a:lnSpc>
              <a:buSzPct val="100000"/>
              <a:buChar char="•"/>
            </a:pPr>
            <a:r>
              <a:rPr lang="en-US" sz="1701" kern="0" spc="170" dirty="0">
                <a:solidFill>
                  <a:schemeClr val="tx1">
                    <a:lumMod val="75000"/>
                    <a:lumOff val="25000"/>
                  </a:schemeClr>
                </a:solidFill>
                <a:latin typeface="Roboto" pitchFamily="34" charset="0"/>
                <a:ea typeface="Roboto" pitchFamily="34" charset="-122"/>
                <a:cs typeface="Roboto" pitchFamily="34" charset="-120"/>
              </a:rPr>
              <a:t>The Registration And Licensing Of Developers In Kenya,</a:t>
            </a:r>
          </a:p>
          <a:p>
            <a:pPr marL="242900" indent="-242900" algn="l">
              <a:lnSpc>
                <a:spcPts val="2295"/>
              </a:lnSpc>
              <a:spcBef>
                <a:spcPts val="2242"/>
              </a:spcBef>
              <a:buSzPct val="100000"/>
              <a:buChar char="•"/>
            </a:pPr>
            <a:r>
              <a:rPr lang="en-US" sz="1701" kern="0" spc="170" dirty="0">
                <a:solidFill>
                  <a:schemeClr val="tx1">
                    <a:lumMod val="75000"/>
                    <a:lumOff val="25000"/>
                  </a:schemeClr>
                </a:solidFill>
                <a:latin typeface="Roboto" pitchFamily="34" charset="0"/>
                <a:ea typeface="Roboto" pitchFamily="34" charset="-122"/>
                <a:cs typeface="Roboto" pitchFamily="34" charset="-120"/>
              </a:rPr>
              <a:t>Development Of A Code Of Ethics For Developers,</a:t>
            </a:r>
          </a:p>
          <a:p>
            <a:pPr marL="242900" indent="-242900" algn="l">
              <a:lnSpc>
                <a:spcPts val="2295"/>
              </a:lnSpc>
              <a:spcBef>
                <a:spcPts val="2242"/>
              </a:spcBef>
              <a:buSzPct val="100000"/>
              <a:buChar char="•"/>
            </a:pPr>
            <a:r>
              <a:rPr lang="en-US" sz="1701" kern="0" spc="170" dirty="0">
                <a:solidFill>
                  <a:schemeClr val="tx1">
                    <a:lumMod val="75000"/>
                    <a:lumOff val="25000"/>
                  </a:schemeClr>
                </a:solidFill>
                <a:latin typeface="Roboto" pitchFamily="34" charset="0"/>
                <a:ea typeface="Roboto" pitchFamily="34" charset="-122"/>
                <a:cs typeface="Roboto" pitchFamily="34" charset="-120"/>
              </a:rPr>
              <a:t>Consequent Enforcement Of The Developed Code Of Ethics,</a:t>
            </a:r>
          </a:p>
          <a:p>
            <a:pPr marL="242900" indent="-242900" algn="l">
              <a:lnSpc>
                <a:spcPts val="2295"/>
              </a:lnSpc>
              <a:spcBef>
                <a:spcPts val="2242"/>
              </a:spcBef>
              <a:buSzPct val="100000"/>
              <a:buChar char="•"/>
            </a:pPr>
            <a:r>
              <a:rPr lang="en-US" sz="1701" kern="0" spc="170" dirty="0">
                <a:solidFill>
                  <a:schemeClr val="tx1">
                    <a:lumMod val="75000"/>
                    <a:lumOff val="25000"/>
                  </a:schemeClr>
                </a:solidFill>
                <a:latin typeface="Roboto" pitchFamily="34" charset="0"/>
                <a:ea typeface="Roboto" pitchFamily="34" charset="-122"/>
                <a:cs typeface="Roboto" pitchFamily="34" charset="-120"/>
              </a:rPr>
              <a:t>Develop Standard Practices In The Operation Of Real Estate Developers Activities In Kenya</a:t>
            </a:r>
          </a:p>
          <a:p>
            <a:pPr marL="242900" indent="-242900" algn="l">
              <a:lnSpc>
                <a:spcPts val="2295"/>
              </a:lnSpc>
              <a:spcBef>
                <a:spcPts val="2242"/>
              </a:spcBef>
              <a:buSzPct val="100000"/>
              <a:buChar char="•"/>
            </a:pPr>
            <a:r>
              <a:rPr lang="en-US" sz="1701" kern="0" spc="170" dirty="0">
                <a:solidFill>
                  <a:schemeClr val="tx1">
                    <a:lumMod val="75000"/>
                    <a:lumOff val="25000"/>
                  </a:schemeClr>
                </a:solidFill>
                <a:latin typeface="Roboto" pitchFamily="34" charset="0"/>
                <a:ea typeface="Roboto" pitchFamily="34" charset="-122"/>
                <a:cs typeface="Roboto" pitchFamily="34" charset="-120"/>
              </a:rPr>
              <a:t>Impose Fines And Penalties In Case Of Non-compliance</a:t>
            </a:r>
            <a:endParaRPr lang="en-US" dirty="0">
              <a:solidFill>
                <a:schemeClr val="tx1">
                  <a:lumMod val="75000"/>
                  <a:lumOff val="25000"/>
                </a:schemeClr>
              </a:solidFill>
            </a:endParaRPr>
          </a:p>
        </p:txBody>
      </p:sp>
      <p:sp>
        <p:nvSpPr>
          <p:cNvPr id="5" name="Object 4"/>
          <p:cNvSpPr/>
          <p:nvPr/>
        </p:nvSpPr>
        <p:spPr>
          <a:xfrm>
            <a:off x="6259262" y="2039410"/>
            <a:ext cx="5446938" cy="3202873"/>
          </a:xfrm>
          <a:prstGeom prst="rect">
            <a:avLst/>
          </a:prstGeom>
          <a:noFill/>
        </p:spPr>
        <p:txBody>
          <a:bodyPr wrap="square" lIns="0" tIns="0" rIns="0" bIns="0" rtlCol="0" anchor="t"/>
          <a:lstStyle/>
          <a:p>
            <a:pPr marL="242900" indent="-242900" algn="l">
              <a:lnSpc>
                <a:spcPts val="2295"/>
              </a:lnSpc>
              <a:buSzPct val="100000"/>
              <a:buChar char="•"/>
            </a:pPr>
            <a:r>
              <a:rPr lang="en-US" sz="1701" kern="0" spc="170" dirty="0">
                <a:solidFill>
                  <a:schemeClr val="tx1">
                    <a:lumMod val="75000"/>
                    <a:lumOff val="25000"/>
                  </a:schemeClr>
                </a:solidFill>
                <a:latin typeface="Roboto" pitchFamily="34" charset="0"/>
                <a:ea typeface="Roboto" pitchFamily="34" charset="-122"/>
                <a:cs typeface="Roboto" pitchFamily="34" charset="-120"/>
              </a:rPr>
              <a:t>Conducting Investigation And Enforcing Disciplinary Actions Against </a:t>
            </a:r>
            <a:r>
              <a:rPr lang="en-US" sz="1701" kern="0" spc="170" dirty="0" err="1">
                <a:solidFill>
                  <a:schemeClr val="tx1">
                    <a:lumMod val="75000"/>
                    <a:lumOff val="25000"/>
                  </a:schemeClr>
                </a:solidFill>
                <a:latin typeface="Roboto" pitchFamily="34" charset="0"/>
                <a:ea typeface="Roboto" pitchFamily="34" charset="-122"/>
                <a:cs typeface="Roboto" pitchFamily="34" charset="-120"/>
              </a:rPr>
              <a:t>Violater</a:t>
            </a:r>
            <a:r>
              <a:rPr lang="en-US" sz="1701" kern="0" spc="170" dirty="0">
                <a:solidFill>
                  <a:schemeClr val="tx1">
                    <a:lumMod val="75000"/>
                    <a:lumOff val="25000"/>
                  </a:schemeClr>
                </a:solidFill>
                <a:latin typeface="Roboto" pitchFamily="34" charset="0"/>
                <a:ea typeface="Roboto" pitchFamily="34" charset="-122"/>
                <a:cs typeface="Roboto" pitchFamily="34" charset="-120"/>
              </a:rPr>
              <a:t> Of The Code Of Ethics And Conduct</a:t>
            </a:r>
          </a:p>
          <a:p>
            <a:pPr marL="242900" indent="-242900" algn="l">
              <a:lnSpc>
                <a:spcPts val="2295"/>
              </a:lnSpc>
              <a:spcBef>
                <a:spcPts val="2242"/>
              </a:spcBef>
              <a:buSzPct val="100000"/>
              <a:buChar char="•"/>
            </a:pPr>
            <a:r>
              <a:rPr lang="en-US" sz="1701" kern="0" spc="170" dirty="0">
                <a:solidFill>
                  <a:schemeClr val="tx1">
                    <a:lumMod val="75000"/>
                    <a:lumOff val="25000"/>
                  </a:schemeClr>
                </a:solidFill>
                <a:latin typeface="Roboto" pitchFamily="34" charset="0"/>
                <a:ea typeface="Roboto" pitchFamily="34" charset="-122"/>
                <a:cs typeface="Roboto" pitchFamily="34" charset="-120"/>
              </a:rPr>
              <a:t>Determining Any Disputes That Arise In Relation To Developers,</a:t>
            </a:r>
          </a:p>
          <a:p>
            <a:pPr marL="242900" indent="-242900" algn="l">
              <a:lnSpc>
                <a:spcPts val="2295"/>
              </a:lnSpc>
              <a:spcBef>
                <a:spcPts val="2242"/>
              </a:spcBef>
              <a:buSzPct val="100000"/>
              <a:buChar char="•"/>
            </a:pPr>
            <a:r>
              <a:rPr lang="en-US" sz="1701" kern="0" spc="170" dirty="0">
                <a:solidFill>
                  <a:schemeClr val="tx1">
                    <a:lumMod val="75000"/>
                    <a:lumOff val="25000"/>
                  </a:schemeClr>
                </a:solidFill>
                <a:latin typeface="Roboto" pitchFamily="34" charset="0"/>
                <a:ea typeface="Roboto" pitchFamily="34" charset="-122"/>
                <a:cs typeface="Roboto" pitchFamily="34" charset="-120"/>
              </a:rPr>
              <a:t>Regulation, Auditing, And Monitoring Of Escrow Accounts For Development Activities, </a:t>
            </a:r>
            <a:endParaRPr lang="en-US" dirty="0">
              <a:solidFill>
                <a:schemeClr val="tx1">
                  <a:lumMod val="75000"/>
                  <a:lumOff val="2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In addition, the Board can: </a:t>
            </a:r>
            <a:endParaRPr lang="en-US" dirty="0"/>
          </a:p>
        </p:txBody>
      </p:sp>
      <p:sp>
        <p:nvSpPr>
          <p:cNvPr id="4" name="Object 3"/>
          <p:cNvSpPr/>
          <p:nvPr/>
        </p:nvSpPr>
        <p:spPr>
          <a:xfrm>
            <a:off x="476131" y="1513915"/>
            <a:ext cx="5446938" cy="4674713"/>
          </a:xfrm>
          <a:prstGeom prst="rect">
            <a:avLst/>
          </a:prstGeom>
          <a:noFill/>
        </p:spPr>
        <p:txBody>
          <a:bodyPr wrap="square" lIns="0" tIns="0" rIns="0" bIns="0" rtlCol="0" anchor="t"/>
          <a:lstStyle/>
          <a:p>
            <a:pPr marL="242900" indent="-242900" algn="l">
              <a:lnSpc>
                <a:spcPts val="2167"/>
              </a:lnSpc>
              <a:buSzPct val="100000"/>
              <a:buChar char="•"/>
            </a:pPr>
            <a:r>
              <a:rPr lang="en-US" sz="1607" kern="0" spc="161" dirty="0">
                <a:solidFill>
                  <a:schemeClr val="tx1">
                    <a:lumMod val="85000"/>
                    <a:lumOff val="15000"/>
                  </a:schemeClr>
                </a:solidFill>
                <a:latin typeface="Roboto" pitchFamily="34" charset="0"/>
                <a:ea typeface="Roboto" pitchFamily="34" charset="-122"/>
                <a:cs typeface="Roboto" pitchFamily="34" charset="-120"/>
              </a:rPr>
              <a:t>Develop Approved Frameworks For Accessing Non-bank Development Finance Through Structured Investment Instruments</a:t>
            </a:r>
          </a:p>
          <a:p>
            <a:pPr marL="242900" indent="-242900" algn="l">
              <a:lnSpc>
                <a:spcPts val="2167"/>
              </a:lnSpc>
              <a:spcBef>
                <a:spcPts val="2118"/>
              </a:spcBef>
              <a:buSzPct val="100000"/>
              <a:buChar char="•"/>
            </a:pPr>
            <a:r>
              <a:rPr lang="en-US" sz="1607" kern="0" spc="161" dirty="0">
                <a:solidFill>
                  <a:schemeClr val="tx1">
                    <a:lumMod val="85000"/>
                    <a:lumOff val="15000"/>
                  </a:schemeClr>
                </a:solidFill>
                <a:latin typeface="Roboto" pitchFamily="34" charset="0"/>
                <a:ea typeface="Roboto" pitchFamily="34" charset="-122"/>
                <a:cs typeface="Roboto" pitchFamily="34" charset="-120"/>
              </a:rPr>
              <a:t>Foster Partnerships And Collaboration With Other Real Estate Stakeholders  Through Championing Accessibility To Financing For Developers. </a:t>
            </a:r>
          </a:p>
          <a:p>
            <a:pPr marL="242900" indent="-242900" algn="l">
              <a:lnSpc>
                <a:spcPts val="2167"/>
              </a:lnSpc>
              <a:spcBef>
                <a:spcPts val="2118"/>
              </a:spcBef>
              <a:buSzPct val="100000"/>
              <a:buChar char="•"/>
            </a:pPr>
            <a:r>
              <a:rPr lang="en-US" sz="1607" kern="0" spc="161" dirty="0">
                <a:solidFill>
                  <a:schemeClr val="tx1">
                    <a:lumMod val="85000"/>
                    <a:lumOff val="15000"/>
                  </a:schemeClr>
                </a:solidFill>
                <a:latin typeface="Roboto" pitchFamily="34" charset="0"/>
                <a:ea typeface="Roboto" pitchFamily="34" charset="-122"/>
                <a:cs typeface="Roboto" pitchFamily="34" charset="-120"/>
              </a:rPr>
              <a:t>Commission Research On Developers Related Matters</a:t>
            </a:r>
          </a:p>
          <a:p>
            <a:pPr marL="242900" indent="-242900" algn="l">
              <a:lnSpc>
                <a:spcPts val="2167"/>
              </a:lnSpc>
              <a:spcBef>
                <a:spcPts val="2118"/>
              </a:spcBef>
              <a:buSzPct val="100000"/>
              <a:buChar char="•"/>
            </a:pPr>
            <a:r>
              <a:rPr lang="en-US" sz="1607" kern="0" spc="161" dirty="0">
                <a:solidFill>
                  <a:schemeClr val="tx1">
                    <a:lumMod val="85000"/>
                    <a:lumOff val="15000"/>
                  </a:schemeClr>
                </a:solidFill>
                <a:latin typeface="Roboto" pitchFamily="34" charset="0"/>
                <a:ea typeface="Roboto" pitchFamily="34" charset="-122"/>
                <a:cs typeface="Roboto" pitchFamily="34" charset="-120"/>
              </a:rPr>
              <a:t>Develop Training And Education Programs For Real Estate Developers</a:t>
            </a:r>
            <a:endParaRPr lang="en-US" dirty="0">
              <a:solidFill>
                <a:schemeClr val="tx1">
                  <a:lumMod val="85000"/>
                  <a:lumOff val="15000"/>
                </a:schemeClr>
              </a:solidFill>
            </a:endParaRPr>
          </a:p>
        </p:txBody>
      </p:sp>
      <p:sp>
        <p:nvSpPr>
          <p:cNvPr id="5" name="Object 4"/>
          <p:cNvSpPr/>
          <p:nvPr/>
        </p:nvSpPr>
        <p:spPr>
          <a:xfrm>
            <a:off x="6284928" y="1504315"/>
            <a:ext cx="5446938" cy="3849370"/>
          </a:xfrm>
          <a:prstGeom prst="rect">
            <a:avLst/>
          </a:prstGeom>
          <a:noFill/>
        </p:spPr>
        <p:txBody>
          <a:bodyPr wrap="square" lIns="0" tIns="0" rIns="0" bIns="0" rtlCol="0" anchor="t"/>
          <a:lstStyle/>
          <a:p>
            <a:pPr marL="242900" indent="-242900" algn="l">
              <a:lnSpc>
                <a:spcPts val="2167"/>
              </a:lnSpc>
              <a:buSzPct val="100000"/>
              <a:buChar char="•"/>
            </a:pPr>
            <a:r>
              <a:rPr lang="en-US" sz="1607" kern="0" spc="161" dirty="0">
                <a:solidFill>
                  <a:schemeClr val="tx1">
                    <a:lumMod val="85000"/>
                    <a:lumOff val="15000"/>
                  </a:schemeClr>
                </a:solidFill>
                <a:latin typeface="Roboto" pitchFamily="34" charset="0"/>
                <a:ea typeface="Roboto" pitchFamily="34" charset="-122"/>
                <a:cs typeface="Roboto" pitchFamily="34" charset="-120"/>
              </a:rPr>
              <a:t>Champion For Legislation Geared Towards Increasing Efficiency And Optimizing The Environment For Real Estate Developers</a:t>
            </a:r>
          </a:p>
          <a:p>
            <a:pPr marL="242900" indent="-242900" algn="l">
              <a:lnSpc>
                <a:spcPts val="2167"/>
              </a:lnSpc>
              <a:spcBef>
                <a:spcPts val="2118"/>
              </a:spcBef>
              <a:buSzPct val="100000"/>
              <a:buChar char="•"/>
            </a:pPr>
            <a:r>
              <a:rPr lang="en-US" sz="1607" kern="0" spc="161" dirty="0">
                <a:solidFill>
                  <a:schemeClr val="tx1">
                    <a:lumMod val="85000"/>
                    <a:lumOff val="15000"/>
                  </a:schemeClr>
                </a:solidFill>
                <a:latin typeface="Roboto" pitchFamily="34" charset="0"/>
                <a:ea typeface="Roboto" pitchFamily="34" charset="-122"/>
                <a:cs typeface="Roboto" pitchFamily="34" charset="-120"/>
              </a:rPr>
              <a:t>Lobby For Developers’ Rights And Concerns To Be Heard</a:t>
            </a:r>
          </a:p>
          <a:p>
            <a:pPr marL="242900" indent="-242900" algn="l">
              <a:lnSpc>
                <a:spcPts val="2167"/>
              </a:lnSpc>
              <a:spcBef>
                <a:spcPts val="2118"/>
              </a:spcBef>
              <a:buSzPct val="100000"/>
              <a:buChar char="•"/>
            </a:pPr>
            <a:r>
              <a:rPr lang="en-US" sz="1607" kern="0" spc="161" dirty="0">
                <a:solidFill>
                  <a:schemeClr val="tx1">
                    <a:lumMod val="85000"/>
                    <a:lumOff val="15000"/>
                  </a:schemeClr>
                </a:solidFill>
                <a:latin typeface="Roboto" pitchFamily="34" charset="0"/>
                <a:ea typeface="Roboto" pitchFamily="34" charset="-122"/>
                <a:cs typeface="Roboto" pitchFamily="34" charset="-120"/>
              </a:rPr>
              <a:t>Provide Consultancy And Advisory Services To The Government</a:t>
            </a:r>
          </a:p>
          <a:p>
            <a:pPr marL="242900" indent="-242900" algn="l">
              <a:lnSpc>
                <a:spcPts val="2167"/>
              </a:lnSpc>
              <a:spcBef>
                <a:spcPts val="2118"/>
              </a:spcBef>
              <a:buSzPct val="100000"/>
              <a:buChar char="•"/>
            </a:pPr>
            <a:r>
              <a:rPr lang="en-US" sz="1607" kern="0" spc="161" dirty="0">
                <a:solidFill>
                  <a:schemeClr val="tx1">
                    <a:lumMod val="85000"/>
                    <a:lumOff val="15000"/>
                  </a:schemeClr>
                </a:solidFill>
                <a:latin typeface="Roboto" pitchFamily="34" charset="0"/>
                <a:ea typeface="Roboto" pitchFamily="34" charset="-122"/>
                <a:cs typeface="Roboto" pitchFamily="34" charset="-120"/>
              </a:rPr>
              <a:t>Promote The Development And Expansion Of The Profession In General.</a:t>
            </a:r>
            <a:endParaRPr lang="en-US" dirty="0">
              <a:solidFill>
                <a:schemeClr val="tx1">
                  <a:lumMod val="85000"/>
                  <a:lumOff val="1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28181"/>
        </a:solidFill>
        <a:effectLst/>
      </p:bgPr>
    </p:bg>
    <p:spTree>
      <p:nvGrpSpPr>
        <p:cNvPr id="1" name=""/>
        <p:cNvGrpSpPr/>
        <p:nvPr/>
      </p:nvGrpSpPr>
      <p:grpSpPr>
        <a:xfrm>
          <a:off x="0" y="0"/>
          <a:ext cx="0" cy="0"/>
          <a:chOff x="0" y="0"/>
          <a:chExt cx="0" cy="0"/>
        </a:xfrm>
      </p:grpSpPr>
      <p:sp>
        <p:nvSpPr>
          <p:cNvPr id="2" name="Object 1"/>
          <p:cNvSpPr/>
          <p:nvPr/>
        </p:nvSpPr>
        <p:spPr>
          <a:xfrm>
            <a:off x="1391255" y="2709780"/>
            <a:ext cx="9406443" cy="1521238"/>
          </a:xfrm>
          <a:prstGeom prst="rect">
            <a:avLst/>
          </a:prstGeom>
          <a:noFill/>
        </p:spPr>
        <p:txBody>
          <a:bodyPr wrap="square" lIns="0" tIns="0" rIns="0" bIns="0" rtlCol="0" anchor="t"/>
          <a:lstStyle/>
          <a:p>
            <a:pPr algn="ctr">
              <a:lnSpc>
                <a:spcPts val="5991"/>
              </a:lnSpc>
              <a:buNone/>
            </a:pPr>
            <a:r>
              <a:rPr lang="en-US" sz="5625" dirty="0">
                <a:solidFill>
                  <a:srgbClr val="FFFFFF"/>
                </a:solidFill>
                <a:latin typeface="Playfair Display" pitchFamily="34" charset="0"/>
                <a:ea typeface="Playfair Display" pitchFamily="34" charset="-122"/>
                <a:cs typeface="Playfair Display" pitchFamily="34" charset="-120"/>
              </a:rPr>
              <a:t>Understanding the Real Estate Regulation Bill 2023</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6319210" y="476131"/>
            <a:ext cx="5403134" cy="5913546"/>
          </a:xfrm>
          <a:prstGeom prst="rect">
            <a:avLst/>
          </a:prstGeom>
          <a:solidFill>
            <a:srgbClr val="128181"/>
          </a:solidFill>
        </p:spPr>
      </p:sp>
      <p:pic>
        <p:nvPicPr>
          <p:cNvPr id="3" name="Object 2" descr="preencoded.png"/>
          <p:cNvPicPr>
            <a:picLocks noChangeAspect="1"/>
          </p:cNvPicPr>
          <p:nvPr/>
        </p:nvPicPr>
        <p:blipFill>
          <a:blip r:embed="rId3"/>
          <a:srcRect l="19666" r="19666"/>
          <a:stretch/>
        </p:blipFill>
        <p:spPr>
          <a:xfrm>
            <a:off x="6319210" y="476131"/>
            <a:ext cx="5403134" cy="5913546"/>
          </a:xfrm>
          <a:prstGeom prst="rect">
            <a:avLst/>
          </a:prstGeom>
        </p:spPr>
      </p:pic>
      <p:sp>
        <p:nvSpPr>
          <p:cNvPr id="4" name="Object 3"/>
          <p:cNvSpPr/>
          <p:nvPr/>
        </p:nvSpPr>
        <p:spPr>
          <a:xfrm>
            <a:off x="848748" y="1674791"/>
            <a:ext cx="4621714" cy="1014159"/>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Implications for the Kenyan Market</a:t>
            </a:r>
            <a:endParaRPr lang="en-US" dirty="0"/>
          </a:p>
        </p:txBody>
      </p:sp>
      <p:sp>
        <p:nvSpPr>
          <p:cNvPr id="5" name="Object 4"/>
          <p:cNvSpPr/>
          <p:nvPr/>
        </p:nvSpPr>
        <p:spPr>
          <a:xfrm>
            <a:off x="210926" y="2779266"/>
            <a:ext cx="5897358" cy="2427077"/>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81818">
                    <a:alpha val="80000"/>
                  </a:srgbClr>
                </a:solidFill>
                <a:latin typeface="Roboto" pitchFamily="34" charset="0"/>
                <a:ea typeface="Roboto" pitchFamily="34" charset="-122"/>
                <a:cs typeface="Roboto" pitchFamily="34" charset="-120"/>
              </a:rPr>
              <a:t>In Kenya, the real estate sector plays a significant role in driving economic growth and development. With the introduction of the Real Estate Regulation Bill 2023, there have been notable shifts in the regulatory landscape that impact various stakeholders in the industry. In this article, we'll explore the key provisions of the bill and its implications for the real estate market from a professional standpoint.</a:t>
            </a:r>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6881044" y="476131"/>
            <a:ext cx="4841299" cy="5913546"/>
          </a:xfrm>
          <a:prstGeom prst="rect">
            <a:avLst/>
          </a:prstGeom>
          <a:solidFill>
            <a:srgbClr val="128181"/>
          </a:solidFill>
        </p:spPr>
      </p:sp>
      <p:pic>
        <p:nvPicPr>
          <p:cNvPr id="3" name="Object 2" descr="preencoded.png"/>
          <p:cNvPicPr>
            <a:picLocks noChangeAspect="1"/>
          </p:cNvPicPr>
          <p:nvPr/>
        </p:nvPicPr>
        <p:blipFill>
          <a:blip r:embed="rId3"/>
          <a:srcRect t="8111" b="8111"/>
          <a:stretch/>
        </p:blipFill>
        <p:spPr>
          <a:xfrm>
            <a:off x="6881044" y="476131"/>
            <a:ext cx="4841299" cy="5913546"/>
          </a:xfrm>
          <a:prstGeom prst="rect">
            <a:avLst/>
          </a:prstGeom>
        </p:spPr>
      </p:pic>
      <p:sp>
        <p:nvSpPr>
          <p:cNvPr id="4" name="Object 3"/>
          <p:cNvSpPr/>
          <p:nvPr/>
        </p:nvSpPr>
        <p:spPr>
          <a:xfrm>
            <a:off x="329483" y="2384226"/>
            <a:ext cx="6222079" cy="507079"/>
          </a:xfrm>
          <a:prstGeom prst="rect">
            <a:avLst/>
          </a:prstGeom>
          <a:noFill/>
        </p:spPr>
        <p:txBody>
          <a:bodyPr wrap="square" lIns="0" tIns="0" rIns="0" bIns="0" rtlCol="0" anchor="t"/>
          <a:lstStyle/>
          <a:p>
            <a:pPr algn="ctr">
              <a:lnSpc>
                <a:spcPts val="3994"/>
              </a:lnSpc>
              <a:buNone/>
            </a:pPr>
            <a:r>
              <a:rPr lang="en-US" sz="3750" dirty="0">
                <a:solidFill>
                  <a:srgbClr val="000000"/>
                </a:solidFill>
                <a:latin typeface="Playfair Display" pitchFamily="34" charset="0"/>
                <a:ea typeface="Playfair Display" pitchFamily="34" charset="-122"/>
                <a:cs typeface="Playfair Display" pitchFamily="34" charset="-120"/>
              </a:rPr>
              <a:t>Background</a:t>
            </a:r>
            <a:endParaRPr lang="en-US" dirty="0"/>
          </a:p>
        </p:txBody>
      </p:sp>
      <p:sp>
        <p:nvSpPr>
          <p:cNvPr id="5" name="Object 4"/>
          <p:cNvSpPr/>
          <p:nvPr/>
        </p:nvSpPr>
        <p:spPr>
          <a:xfrm>
            <a:off x="329483" y="2981621"/>
            <a:ext cx="6222079" cy="1516923"/>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81818">
                    <a:alpha val="80000"/>
                  </a:srgbClr>
                </a:solidFill>
                <a:latin typeface="Roboto" pitchFamily="34" charset="0"/>
                <a:ea typeface="Roboto" pitchFamily="34" charset="-122"/>
                <a:cs typeface="Roboto" pitchFamily="34" charset="-120"/>
              </a:rPr>
              <a:t>The Real Estate Regulation Bill 2023 was introduced with the aim of bringing transparency, accountability, and professionalism to the real estate sector in Kenya. It seeks to address issues such as fraud, unethical practices, and lack of consumer protection that have plagued the industry for years.</a:t>
            </a:r>
            <a:endParaRPr 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181"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Key Provisions</a:t>
            </a:r>
            <a:endParaRPr lang="en-US" dirty="0"/>
          </a:p>
        </p:txBody>
      </p:sp>
      <p:sp>
        <p:nvSpPr>
          <p:cNvPr id="4" name="Object 3"/>
          <p:cNvSpPr/>
          <p:nvPr/>
        </p:nvSpPr>
        <p:spPr>
          <a:xfrm>
            <a:off x="476131" y="1580755"/>
            <a:ext cx="3618595" cy="2304474"/>
          </a:xfrm>
          <a:prstGeom prst="rect">
            <a:avLst/>
          </a:prstGeom>
          <a:solidFill>
            <a:srgbClr val="128181">
              <a:alpha val="30000"/>
            </a:srgbClr>
          </a:solidFill>
        </p:spPr>
      </p:sp>
      <p:sp>
        <p:nvSpPr>
          <p:cNvPr id="5" name="Object 4"/>
          <p:cNvSpPr/>
          <p:nvPr/>
        </p:nvSpPr>
        <p:spPr>
          <a:xfrm>
            <a:off x="761810" y="1807810"/>
            <a:ext cx="3456711" cy="519578"/>
          </a:xfrm>
          <a:prstGeom prst="rect">
            <a:avLst/>
          </a:prstGeom>
          <a:noFill/>
        </p:spPr>
        <p:txBody>
          <a:bodyPr wrap="square" lIns="0" tIns="0" rIns="0" bIns="0" rtlCol="0" anchor="t"/>
          <a:lstStyle/>
          <a:p>
            <a:pPr algn="l">
              <a:lnSpc>
                <a:spcPts val="2047"/>
              </a:lnSpc>
              <a:buNone/>
            </a:pPr>
            <a:r>
              <a:rPr lang="en-US" sz="1517" b="1" kern="0" spc="152" dirty="0">
                <a:solidFill>
                  <a:srgbClr val="181818">
                    <a:alpha val="80000"/>
                  </a:srgbClr>
                </a:solidFill>
                <a:latin typeface="Roboto" pitchFamily="34" charset="0"/>
                <a:ea typeface="Roboto" pitchFamily="34" charset="-122"/>
                <a:cs typeface="Roboto" pitchFamily="34" charset="-120"/>
              </a:rPr>
              <a:t>ESTABLISHMENT OF REGULATORY AUTHORITY</a:t>
            </a:r>
            <a:endParaRPr lang="en-US" dirty="0"/>
          </a:p>
        </p:txBody>
      </p:sp>
      <p:sp>
        <p:nvSpPr>
          <p:cNvPr id="6" name="Object 5"/>
          <p:cNvSpPr/>
          <p:nvPr/>
        </p:nvSpPr>
        <p:spPr>
          <a:xfrm>
            <a:off x="761810" y="2434963"/>
            <a:ext cx="3050285" cy="1074270"/>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181818">
                    <a:alpha val="80000"/>
                  </a:srgbClr>
                </a:solidFill>
                <a:latin typeface="Roboto" pitchFamily="34" charset="0"/>
                <a:ea typeface="Roboto" pitchFamily="34" charset="-122"/>
                <a:cs typeface="Roboto" pitchFamily="34" charset="-120"/>
              </a:rPr>
              <a:t>One of the central features of the bill is the establishment of a regulatory authority tasked with overseeing the real estate sector. </a:t>
            </a:r>
            <a:endParaRPr lang="en-US" sz="2400" dirty="0"/>
          </a:p>
        </p:txBody>
      </p:sp>
      <p:sp>
        <p:nvSpPr>
          <p:cNvPr id="7" name="Object 6"/>
          <p:cNvSpPr/>
          <p:nvPr/>
        </p:nvSpPr>
        <p:spPr>
          <a:xfrm>
            <a:off x="4285178" y="1580755"/>
            <a:ext cx="3618595" cy="2304474"/>
          </a:xfrm>
          <a:prstGeom prst="rect">
            <a:avLst/>
          </a:prstGeom>
          <a:solidFill>
            <a:srgbClr val="128181">
              <a:alpha val="30000"/>
            </a:srgbClr>
          </a:solidFill>
        </p:spPr>
      </p:sp>
      <p:sp>
        <p:nvSpPr>
          <p:cNvPr id="8" name="Object 7"/>
          <p:cNvSpPr/>
          <p:nvPr/>
        </p:nvSpPr>
        <p:spPr>
          <a:xfrm>
            <a:off x="4570857" y="1807810"/>
            <a:ext cx="3456711" cy="259789"/>
          </a:xfrm>
          <a:prstGeom prst="rect">
            <a:avLst/>
          </a:prstGeom>
          <a:noFill/>
        </p:spPr>
        <p:txBody>
          <a:bodyPr wrap="square" lIns="0" tIns="0" rIns="0" bIns="0" rtlCol="0" anchor="t"/>
          <a:lstStyle/>
          <a:p>
            <a:pPr algn="l">
              <a:lnSpc>
                <a:spcPts val="2047"/>
              </a:lnSpc>
              <a:buNone/>
            </a:pPr>
            <a:r>
              <a:rPr lang="en-US" sz="1517" b="1" kern="0" spc="152" dirty="0">
                <a:solidFill>
                  <a:srgbClr val="181818">
                    <a:alpha val="80000"/>
                  </a:srgbClr>
                </a:solidFill>
                <a:latin typeface="Roboto" pitchFamily="34" charset="0"/>
                <a:ea typeface="Roboto" pitchFamily="34" charset="-122"/>
                <a:cs typeface="Roboto" pitchFamily="34" charset="-120"/>
              </a:rPr>
              <a:t>LICENSING REQUIREMENTS</a:t>
            </a:r>
            <a:endParaRPr lang="en-US" dirty="0"/>
          </a:p>
        </p:txBody>
      </p:sp>
      <p:sp>
        <p:nvSpPr>
          <p:cNvPr id="9" name="Object 8"/>
          <p:cNvSpPr/>
          <p:nvPr/>
        </p:nvSpPr>
        <p:spPr>
          <a:xfrm>
            <a:off x="4570857" y="2175174"/>
            <a:ext cx="3050285" cy="805703"/>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181818">
                    <a:alpha val="80000"/>
                  </a:srgbClr>
                </a:solidFill>
                <a:latin typeface="Roboto" pitchFamily="34" charset="0"/>
                <a:ea typeface="Roboto" pitchFamily="34" charset="-122"/>
                <a:cs typeface="Roboto" pitchFamily="34" charset="-120"/>
              </a:rPr>
              <a:t>The bill introduces stringent licensing requirements for real estate agents, brokers, and developers.</a:t>
            </a:r>
            <a:endParaRPr lang="en-US" sz="2400" dirty="0"/>
          </a:p>
        </p:txBody>
      </p:sp>
      <p:sp>
        <p:nvSpPr>
          <p:cNvPr id="10" name="Object 9"/>
          <p:cNvSpPr/>
          <p:nvPr/>
        </p:nvSpPr>
        <p:spPr>
          <a:xfrm>
            <a:off x="8094226" y="1580755"/>
            <a:ext cx="3618595" cy="2304474"/>
          </a:xfrm>
          <a:prstGeom prst="rect">
            <a:avLst/>
          </a:prstGeom>
          <a:solidFill>
            <a:srgbClr val="128181">
              <a:alpha val="30000"/>
            </a:srgbClr>
          </a:solidFill>
        </p:spPr>
      </p:sp>
      <p:sp>
        <p:nvSpPr>
          <p:cNvPr id="11" name="Object 10"/>
          <p:cNvSpPr/>
          <p:nvPr/>
        </p:nvSpPr>
        <p:spPr>
          <a:xfrm>
            <a:off x="8379905" y="1807810"/>
            <a:ext cx="3456711" cy="259789"/>
          </a:xfrm>
          <a:prstGeom prst="rect">
            <a:avLst/>
          </a:prstGeom>
          <a:noFill/>
        </p:spPr>
        <p:txBody>
          <a:bodyPr wrap="square" lIns="0" tIns="0" rIns="0" bIns="0" rtlCol="0" anchor="t"/>
          <a:lstStyle/>
          <a:p>
            <a:pPr algn="l">
              <a:lnSpc>
                <a:spcPts val="2047"/>
              </a:lnSpc>
              <a:buNone/>
            </a:pPr>
            <a:r>
              <a:rPr lang="en-US" sz="1517" b="1" kern="0" spc="152" dirty="0">
                <a:solidFill>
                  <a:srgbClr val="181818">
                    <a:alpha val="80000"/>
                  </a:srgbClr>
                </a:solidFill>
                <a:latin typeface="Roboto" pitchFamily="34" charset="0"/>
                <a:ea typeface="Roboto" pitchFamily="34" charset="-122"/>
                <a:cs typeface="Roboto" pitchFamily="34" charset="-120"/>
              </a:rPr>
              <a:t>CONSUMER PROTECTION</a:t>
            </a:r>
            <a:endParaRPr lang="en-US" dirty="0"/>
          </a:p>
        </p:txBody>
      </p:sp>
      <p:sp>
        <p:nvSpPr>
          <p:cNvPr id="12" name="Object 11"/>
          <p:cNvSpPr/>
          <p:nvPr/>
        </p:nvSpPr>
        <p:spPr>
          <a:xfrm>
            <a:off x="8379905" y="2175174"/>
            <a:ext cx="3050285" cy="1342838"/>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181818">
                    <a:alpha val="80000"/>
                  </a:srgbClr>
                </a:solidFill>
                <a:latin typeface="Roboto" pitchFamily="34" charset="0"/>
                <a:ea typeface="Roboto" pitchFamily="34" charset="-122"/>
                <a:cs typeface="Roboto" pitchFamily="34" charset="-120"/>
              </a:rPr>
              <a:t>Recognizing the need to protect consumers, the bill includes provisions aimed at safeguarding the interests of property buyers and investors. </a:t>
            </a:r>
            <a:endParaRPr lang="en-US" sz="2400" dirty="0"/>
          </a:p>
        </p:txBody>
      </p:sp>
      <p:sp>
        <p:nvSpPr>
          <p:cNvPr id="13" name="Object 12"/>
          <p:cNvSpPr/>
          <p:nvPr/>
        </p:nvSpPr>
        <p:spPr>
          <a:xfrm>
            <a:off x="476131" y="4075681"/>
            <a:ext cx="5523119" cy="2304474"/>
          </a:xfrm>
          <a:prstGeom prst="rect">
            <a:avLst/>
          </a:prstGeom>
          <a:solidFill>
            <a:srgbClr val="128181">
              <a:alpha val="30000"/>
            </a:srgbClr>
          </a:solidFill>
        </p:spPr>
      </p:sp>
      <p:sp>
        <p:nvSpPr>
          <p:cNvPr id="14" name="Object 13"/>
          <p:cNvSpPr/>
          <p:nvPr/>
        </p:nvSpPr>
        <p:spPr>
          <a:xfrm>
            <a:off x="761810" y="4302736"/>
            <a:ext cx="5551687" cy="259789"/>
          </a:xfrm>
          <a:prstGeom prst="rect">
            <a:avLst/>
          </a:prstGeom>
          <a:noFill/>
        </p:spPr>
        <p:txBody>
          <a:bodyPr wrap="square" lIns="0" tIns="0" rIns="0" bIns="0" rtlCol="0" anchor="t"/>
          <a:lstStyle/>
          <a:p>
            <a:pPr algn="l">
              <a:lnSpc>
                <a:spcPts val="2047"/>
              </a:lnSpc>
              <a:buNone/>
            </a:pPr>
            <a:r>
              <a:rPr lang="en-US" sz="1517" b="1" kern="0" spc="152" dirty="0">
                <a:solidFill>
                  <a:srgbClr val="181818">
                    <a:alpha val="80000"/>
                  </a:srgbClr>
                </a:solidFill>
                <a:latin typeface="Roboto" pitchFamily="34" charset="0"/>
                <a:ea typeface="Roboto" pitchFamily="34" charset="-122"/>
                <a:cs typeface="Roboto" pitchFamily="34" charset="-120"/>
              </a:rPr>
              <a:t>QUALITY STANDARDS</a:t>
            </a:r>
            <a:endParaRPr lang="en-US" dirty="0"/>
          </a:p>
        </p:txBody>
      </p:sp>
      <p:sp>
        <p:nvSpPr>
          <p:cNvPr id="15" name="Object 14"/>
          <p:cNvSpPr/>
          <p:nvPr/>
        </p:nvSpPr>
        <p:spPr>
          <a:xfrm>
            <a:off x="761810" y="4670101"/>
            <a:ext cx="4954809" cy="1342838"/>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181818">
                    <a:alpha val="80000"/>
                  </a:srgbClr>
                </a:solidFill>
                <a:latin typeface="Roboto" pitchFamily="34" charset="0"/>
                <a:ea typeface="Roboto" pitchFamily="34" charset="-122"/>
                <a:cs typeface="Roboto" pitchFamily="34" charset="-120"/>
              </a:rPr>
              <a:t>The bill emphasizes the importance of maintaining quality standards in the construction and development of real estate projects. Developers will be required to adhere to prescribed building codes, safety regulations, and environmental standards to ensure the integrity of their projects.</a:t>
            </a:r>
            <a:endParaRPr lang="en-US" sz="2400" dirty="0"/>
          </a:p>
        </p:txBody>
      </p:sp>
      <p:sp>
        <p:nvSpPr>
          <p:cNvPr id="16" name="Object 15"/>
          <p:cNvSpPr/>
          <p:nvPr/>
        </p:nvSpPr>
        <p:spPr>
          <a:xfrm>
            <a:off x="6189702" y="4075681"/>
            <a:ext cx="5523119" cy="2304474"/>
          </a:xfrm>
          <a:prstGeom prst="rect">
            <a:avLst/>
          </a:prstGeom>
          <a:solidFill>
            <a:srgbClr val="128181">
              <a:alpha val="30000"/>
            </a:srgbClr>
          </a:solidFill>
        </p:spPr>
      </p:sp>
      <p:sp>
        <p:nvSpPr>
          <p:cNvPr id="17" name="Object 16"/>
          <p:cNvSpPr/>
          <p:nvPr/>
        </p:nvSpPr>
        <p:spPr>
          <a:xfrm>
            <a:off x="6475381" y="4302736"/>
            <a:ext cx="5551687" cy="259789"/>
          </a:xfrm>
          <a:prstGeom prst="rect">
            <a:avLst/>
          </a:prstGeom>
          <a:noFill/>
        </p:spPr>
        <p:txBody>
          <a:bodyPr wrap="square" lIns="0" tIns="0" rIns="0" bIns="0" rtlCol="0" anchor="t"/>
          <a:lstStyle/>
          <a:p>
            <a:pPr algn="l">
              <a:lnSpc>
                <a:spcPts val="2047"/>
              </a:lnSpc>
              <a:buNone/>
            </a:pPr>
            <a:r>
              <a:rPr lang="en-US" sz="1517" b="1" kern="0" spc="152" dirty="0">
                <a:solidFill>
                  <a:srgbClr val="181818">
                    <a:alpha val="80000"/>
                  </a:srgbClr>
                </a:solidFill>
                <a:latin typeface="Roboto" pitchFamily="34" charset="0"/>
                <a:ea typeface="Roboto" pitchFamily="34" charset="-122"/>
                <a:cs typeface="Roboto" pitchFamily="34" charset="-120"/>
              </a:rPr>
              <a:t>REGULATION OF MARKETING</a:t>
            </a:r>
            <a:endParaRPr lang="en-US" dirty="0"/>
          </a:p>
        </p:txBody>
      </p:sp>
      <p:sp>
        <p:nvSpPr>
          <p:cNvPr id="18" name="Object 17"/>
          <p:cNvSpPr/>
          <p:nvPr/>
        </p:nvSpPr>
        <p:spPr>
          <a:xfrm>
            <a:off x="6475381" y="4670101"/>
            <a:ext cx="4954809" cy="1342838"/>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181818">
                    <a:alpha val="80000"/>
                  </a:srgbClr>
                </a:solidFill>
                <a:latin typeface="Roboto" pitchFamily="34" charset="0"/>
                <a:ea typeface="Roboto" pitchFamily="34" charset="-122"/>
                <a:cs typeface="Roboto" pitchFamily="34" charset="-120"/>
              </a:rPr>
              <a:t>In an effort to curb misleading marketing practices, the bill imposes restrictions on advertising and promotion of real estate projects. Developers and agents will be required to provide accurate and verifiable information to potential buyers, ensuring transparency in marketing communications.</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181"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Implications for the Real Estate Market</a:t>
            </a:r>
            <a:endParaRPr lang="en-US" dirty="0"/>
          </a:p>
        </p:txBody>
      </p:sp>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1686" y="2560846"/>
            <a:ext cx="857036" cy="733242"/>
          </a:xfrm>
          <a:prstGeom prst="rect">
            <a:avLst/>
          </a:prstGeom>
        </p:spPr>
      </p:pic>
      <p:sp>
        <p:nvSpPr>
          <p:cNvPr id="5" name="Object 4"/>
          <p:cNvSpPr/>
          <p:nvPr/>
        </p:nvSpPr>
        <p:spPr>
          <a:xfrm>
            <a:off x="1380780" y="3737539"/>
            <a:ext cx="4189952" cy="215747"/>
          </a:xfrm>
          <a:prstGeom prst="rect">
            <a:avLst/>
          </a:prstGeom>
          <a:noFill/>
        </p:spPr>
        <p:txBody>
          <a:bodyPr wrap="square" lIns="0" tIns="0" rIns="0" bIns="0" rtlCol="0" anchor="t"/>
          <a:lstStyle/>
          <a:p>
            <a:pPr algn="ctr">
              <a:lnSpc>
                <a:spcPts val="1700"/>
              </a:lnSpc>
              <a:buNone/>
            </a:pPr>
            <a:r>
              <a:rPr lang="en-US" sz="1400" b="1" kern="0" spc="126" dirty="0">
                <a:solidFill>
                  <a:srgbClr val="181818">
                    <a:alpha val="80000"/>
                  </a:srgbClr>
                </a:solidFill>
                <a:latin typeface="Roboto" pitchFamily="34" charset="0"/>
                <a:ea typeface="Roboto" pitchFamily="34" charset="-122"/>
                <a:cs typeface="Roboto" pitchFamily="34" charset="-120"/>
              </a:rPr>
              <a:t>PROFESSIONALIZATION OF THE SECTOR</a:t>
            </a:r>
            <a:endParaRPr lang="en-US" sz="2000" dirty="0"/>
          </a:p>
        </p:txBody>
      </p:sp>
      <p:sp>
        <p:nvSpPr>
          <p:cNvPr id="6" name="Object 5"/>
          <p:cNvSpPr/>
          <p:nvPr/>
        </p:nvSpPr>
        <p:spPr>
          <a:xfrm>
            <a:off x="1380780" y="4023664"/>
            <a:ext cx="4189952" cy="1769570"/>
          </a:xfrm>
          <a:prstGeom prst="rect">
            <a:avLst/>
          </a:prstGeom>
          <a:noFill/>
        </p:spPr>
        <p:txBody>
          <a:bodyPr wrap="square" lIns="0" tIns="0" rIns="0" bIns="0" rtlCol="0" anchor="t"/>
          <a:lstStyle/>
          <a:p>
            <a:pPr algn="ctr">
              <a:lnSpc>
                <a:spcPts val="1991"/>
              </a:lnSpc>
              <a:spcBef>
                <a:spcPts val="543"/>
              </a:spcBef>
              <a:buNone/>
            </a:pPr>
            <a:r>
              <a:rPr lang="en-US" sz="1600" kern="0" spc="38" dirty="0">
                <a:solidFill>
                  <a:srgbClr val="181818">
                    <a:alpha val="80000"/>
                  </a:srgbClr>
                </a:solidFill>
                <a:latin typeface="Roboto" pitchFamily="34" charset="0"/>
                <a:ea typeface="Roboto" pitchFamily="34" charset="-122"/>
                <a:cs typeface="Roboto" pitchFamily="34" charset="-120"/>
              </a:rPr>
              <a:t>The introduction of licensing requirements and regulatory oversight is expected to professionalize the real estate sector in Kenya. By setting standards for competence and ethical conduct, the bill aims to weed out unscrupulous operators and promote professionalism among industry players.</a:t>
            </a:r>
            <a:endParaRPr lang="en-US" sz="2400" dirty="0"/>
          </a:p>
        </p:txBody>
      </p:sp>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9149" y="2493888"/>
            <a:ext cx="857036" cy="904649"/>
          </a:xfrm>
          <a:prstGeom prst="rect">
            <a:avLst/>
          </a:prstGeom>
        </p:spPr>
      </p:pic>
      <p:sp>
        <p:nvSpPr>
          <p:cNvPr id="8" name="Object 7"/>
          <p:cNvSpPr/>
          <p:nvPr/>
        </p:nvSpPr>
        <p:spPr>
          <a:xfrm>
            <a:off x="6639170" y="3737539"/>
            <a:ext cx="4148053" cy="215747"/>
          </a:xfrm>
          <a:prstGeom prst="rect">
            <a:avLst/>
          </a:prstGeom>
          <a:noFill/>
        </p:spPr>
        <p:txBody>
          <a:bodyPr wrap="square" lIns="0" tIns="0" rIns="0" bIns="0" rtlCol="0" anchor="t"/>
          <a:lstStyle/>
          <a:p>
            <a:pPr algn="ctr">
              <a:lnSpc>
                <a:spcPts val="1700"/>
              </a:lnSpc>
              <a:buNone/>
            </a:pPr>
            <a:r>
              <a:rPr lang="en-US" sz="1400" b="1" kern="0" spc="126" dirty="0">
                <a:solidFill>
                  <a:srgbClr val="181818">
                    <a:alpha val="80000"/>
                  </a:srgbClr>
                </a:solidFill>
                <a:latin typeface="Roboto" pitchFamily="34" charset="0"/>
                <a:ea typeface="Roboto" pitchFamily="34" charset="-122"/>
                <a:cs typeface="Roboto" pitchFamily="34" charset="-120"/>
              </a:rPr>
              <a:t>ENHANCED CONSUMER CONFIDENCE</a:t>
            </a:r>
            <a:endParaRPr lang="en-US" sz="2000" dirty="0"/>
          </a:p>
        </p:txBody>
      </p:sp>
      <p:sp>
        <p:nvSpPr>
          <p:cNvPr id="9" name="Object 8"/>
          <p:cNvSpPr/>
          <p:nvPr/>
        </p:nvSpPr>
        <p:spPr>
          <a:xfrm>
            <a:off x="6639170" y="4023664"/>
            <a:ext cx="4148053" cy="1769570"/>
          </a:xfrm>
          <a:prstGeom prst="rect">
            <a:avLst/>
          </a:prstGeom>
          <a:noFill/>
        </p:spPr>
        <p:txBody>
          <a:bodyPr wrap="square" lIns="0" tIns="0" rIns="0" bIns="0" rtlCol="0" anchor="t"/>
          <a:lstStyle/>
          <a:p>
            <a:pPr algn="ctr">
              <a:lnSpc>
                <a:spcPts val="1991"/>
              </a:lnSpc>
              <a:spcBef>
                <a:spcPts val="543"/>
              </a:spcBef>
              <a:buNone/>
            </a:pPr>
            <a:r>
              <a:rPr lang="en-US" sz="1600" kern="0" spc="38" dirty="0">
                <a:solidFill>
                  <a:srgbClr val="181818">
                    <a:alpha val="80000"/>
                  </a:srgbClr>
                </a:solidFill>
                <a:latin typeface="Roboto" pitchFamily="34" charset="0"/>
                <a:ea typeface="Roboto" pitchFamily="34" charset="-122"/>
                <a:cs typeface="Roboto" pitchFamily="34" charset="-120"/>
              </a:rPr>
              <a:t>With increased transparency and consumer protection measures, the bill is likely to enhance consumer confidence in the real estate market. Buyers and investors will have greater trust in the integrity of property transactions, leading to increased participation and investment in the sector.</a:t>
            </a:r>
            <a:endParaRPr 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2606341" y="3203171"/>
            <a:ext cx="6976270" cy="507079"/>
          </a:xfrm>
          <a:prstGeom prst="rect">
            <a:avLst/>
          </a:prstGeom>
          <a:noFill/>
        </p:spPr>
        <p:txBody>
          <a:bodyPr wrap="square" lIns="0" tIns="0" rIns="0" bIns="0" rtlCol="0" anchor="t"/>
          <a:lstStyle/>
          <a:p>
            <a:pPr algn="ctr">
              <a:lnSpc>
                <a:spcPts val="3994"/>
              </a:lnSpc>
              <a:buNone/>
            </a:pPr>
            <a:r>
              <a:rPr lang="en-US" sz="3750" b="1" dirty="0">
                <a:solidFill>
                  <a:srgbClr val="181818">
                    <a:alpha val="80000"/>
                  </a:srgbClr>
                </a:solidFill>
                <a:latin typeface="Playfair Display" pitchFamily="34" charset="0"/>
                <a:ea typeface="Playfair Display" pitchFamily="34" charset="-122"/>
                <a:cs typeface="Playfair Display" pitchFamily="34" charset="-120"/>
              </a:rPr>
              <a:t>Commercial Real Estate Law</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16133" t="-3906" r="16133" b="-3906"/>
          <a:stretch/>
        </p:blipFill>
        <p:spPr>
          <a:xfrm>
            <a:off x="476131" y="476131"/>
            <a:ext cx="4953666" cy="5913546"/>
          </a:xfrm>
          <a:prstGeom prst="rect">
            <a:avLst/>
          </a:prstGeom>
        </p:spPr>
      </p:pic>
      <p:sp>
        <p:nvSpPr>
          <p:cNvPr id="3" name="Object 2"/>
          <p:cNvSpPr/>
          <p:nvPr/>
        </p:nvSpPr>
        <p:spPr>
          <a:xfrm>
            <a:off x="5672624" y="2231864"/>
            <a:ext cx="6263979" cy="507079"/>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Introduction</a:t>
            </a:r>
            <a:endParaRPr lang="en-US" dirty="0"/>
          </a:p>
        </p:txBody>
      </p:sp>
      <p:sp>
        <p:nvSpPr>
          <p:cNvPr id="4" name="Object 3"/>
          <p:cNvSpPr/>
          <p:nvPr/>
        </p:nvSpPr>
        <p:spPr>
          <a:xfrm>
            <a:off x="5672624" y="2829259"/>
            <a:ext cx="6263979" cy="1820308"/>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000000"/>
                </a:solidFill>
                <a:latin typeface="Roboto" pitchFamily="34" charset="0"/>
                <a:ea typeface="Roboto" pitchFamily="34" charset="-122"/>
                <a:cs typeface="Roboto" pitchFamily="34" charset="-120"/>
              </a:rPr>
              <a:t>The Constitution of Kenya, 2010 guarantees the right to property (real estate) under Article 40. This fundamental right is envisaged in the constitution as follows: every person has the right either individually or in association with others to acquire and own property of any description and in any part of Kenya.</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29889" t="-9521" r="5140" b="-9521"/>
          <a:stretch/>
        </p:blipFill>
        <p:spPr>
          <a:xfrm>
            <a:off x="6881044" y="476131"/>
            <a:ext cx="4841299" cy="5913546"/>
          </a:xfrm>
          <a:prstGeom prst="rect">
            <a:avLst/>
          </a:prstGeom>
        </p:spPr>
      </p:pic>
      <p:sp>
        <p:nvSpPr>
          <p:cNvPr id="3" name="Object 2"/>
          <p:cNvSpPr/>
          <p:nvPr/>
        </p:nvSpPr>
        <p:spPr>
          <a:xfrm>
            <a:off x="1426726" y="1674791"/>
            <a:ext cx="4027592" cy="1014159"/>
          </a:xfrm>
          <a:prstGeom prst="rect">
            <a:avLst/>
          </a:prstGeom>
          <a:noFill/>
        </p:spPr>
        <p:txBody>
          <a:bodyPr wrap="square" lIns="0" tIns="0" rIns="0" bIns="0" rtlCol="0" anchor="t"/>
          <a:lstStyle/>
          <a:p>
            <a:pPr algn="ctr">
              <a:lnSpc>
                <a:spcPts val="3994"/>
              </a:lnSpc>
              <a:buNone/>
            </a:pPr>
            <a:r>
              <a:rPr lang="en-US" sz="3750" dirty="0">
                <a:solidFill>
                  <a:srgbClr val="000000"/>
                </a:solidFill>
                <a:latin typeface="Playfair Display" pitchFamily="34" charset="0"/>
                <a:ea typeface="Playfair Display" pitchFamily="34" charset="-122"/>
                <a:cs typeface="Playfair Display" pitchFamily="34" charset="-120"/>
              </a:rPr>
              <a:t>Commercial Real Estate Law</a:t>
            </a:r>
            <a:endParaRPr lang="en-US" dirty="0"/>
          </a:p>
        </p:txBody>
      </p:sp>
      <p:sp>
        <p:nvSpPr>
          <p:cNvPr id="4" name="Object 3"/>
          <p:cNvSpPr/>
          <p:nvPr/>
        </p:nvSpPr>
        <p:spPr>
          <a:xfrm>
            <a:off x="198547" y="2779266"/>
            <a:ext cx="6483951" cy="2427077"/>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91919"/>
                </a:solidFill>
                <a:latin typeface="Roboto" pitchFamily="34" charset="0"/>
                <a:ea typeface="Roboto" pitchFamily="34" charset="-122"/>
                <a:cs typeface="Roboto" pitchFamily="34" charset="-120"/>
              </a:rPr>
              <a:t>In commercial settings, the terms ‘</a:t>
            </a:r>
            <a:r>
              <a:rPr lang="en-US" sz="1600" b="1" i="1" kern="0" spc="46" dirty="0">
                <a:solidFill>
                  <a:srgbClr val="191919"/>
                </a:solidFill>
                <a:latin typeface="Roboto" pitchFamily="34" charset="0"/>
                <a:ea typeface="Roboto" pitchFamily="34" charset="-122"/>
                <a:cs typeface="Roboto" pitchFamily="34" charset="-120"/>
              </a:rPr>
              <a:t>lease</a:t>
            </a:r>
            <a:r>
              <a:rPr lang="en-US" sz="1600" b="1" kern="0" spc="46" dirty="0">
                <a:solidFill>
                  <a:srgbClr val="191919"/>
                </a:solidFill>
                <a:latin typeface="Roboto" pitchFamily="34" charset="0"/>
                <a:ea typeface="Roboto" pitchFamily="34" charset="-122"/>
                <a:cs typeface="Roboto" pitchFamily="34" charset="-120"/>
              </a:rPr>
              <a:t>’, ‘</a:t>
            </a:r>
            <a:r>
              <a:rPr lang="en-US" sz="1600" b="1" i="1" kern="0" spc="46" dirty="0">
                <a:solidFill>
                  <a:srgbClr val="191919"/>
                </a:solidFill>
                <a:latin typeface="Roboto" pitchFamily="34" charset="0"/>
                <a:ea typeface="Roboto" pitchFamily="34" charset="-122"/>
                <a:cs typeface="Roboto" pitchFamily="34" charset="-120"/>
              </a:rPr>
              <a:t>license</a:t>
            </a:r>
            <a:r>
              <a:rPr lang="en-US" sz="1600" b="1" kern="0" spc="46" dirty="0">
                <a:solidFill>
                  <a:srgbClr val="191919"/>
                </a:solidFill>
                <a:latin typeface="Roboto" pitchFamily="34" charset="0"/>
                <a:ea typeface="Roboto" pitchFamily="34" charset="-122"/>
                <a:cs typeface="Roboto" pitchFamily="34" charset="-120"/>
              </a:rPr>
              <a:t>’, </a:t>
            </a:r>
            <a:r>
              <a:rPr lang="en-US" sz="1600" kern="0" spc="46" dirty="0">
                <a:solidFill>
                  <a:srgbClr val="191919"/>
                </a:solidFill>
                <a:latin typeface="Roboto" pitchFamily="34" charset="0"/>
                <a:ea typeface="Roboto" pitchFamily="34" charset="-122"/>
                <a:cs typeface="Roboto" pitchFamily="34" charset="-120"/>
              </a:rPr>
              <a:t>and</a:t>
            </a:r>
            <a:r>
              <a:rPr lang="en-US" sz="1600" b="1" kern="0" spc="46" dirty="0">
                <a:solidFill>
                  <a:srgbClr val="191919"/>
                </a:solidFill>
                <a:latin typeface="Roboto" pitchFamily="34" charset="0"/>
                <a:ea typeface="Roboto" pitchFamily="34" charset="-122"/>
                <a:cs typeface="Roboto" pitchFamily="34" charset="-120"/>
              </a:rPr>
              <a:t> ‘</a:t>
            </a:r>
            <a:r>
              <a:rPr lang="en-US" sz="1600" b="1" i="1" kern="0" spc="46" dirty="0">
                <a:solidFill>
                  <a:srgbClr val="191919"/>
                </a:solidFill>
                <a:latin typeface="Roboto" pitchFamily="34" charset="0"/>
                <a:ea typeface="Roboto" pitchFamily="34" charset="-122"/>
                <a:cs typeface="Roboto" pitchFamily="34" charset="-120"/>
              </a:rPr>
              <a:t>tenancy</a:t>
            </a:r>
            <a:r>
              <a:rPr lang="en-US" sz="1600" b="1" kern="0" spc="46" dirty="0">
                <a:solidFill>
                  <a:srgbClr val="191919"/>
                </a:solidFill>
                <a:latin typeface="Roboto" pitchFamily="34" charset="0"/>
                <a:ea typeface="Roboto" pitchFamily="34" charset="-122"/>
                <a:cs typeface="Roboto" pitchFamily="34" charset="-120"/>
              </a:rPr>
              <a:t>’</a:t>
            </a:r>
            <a:r>
              <a:rPr lang="en-US" sz="1600" kern="0" spc="46" dirty="0">
                <a:solidFill>
                  <a:srgbClr val="191919"/>
                </a:solidFill>
                <a:latin typeface="Roboto" pitchFamily="34" charset="0"/>
                <a:ea typeface="Roboto" pitchFamily="34" charset="-122"/>
                <a:cs typeface="Roboto" pitchFamily="34" charset="-120"/>
              </a:rPr>
              <a:t> have been interpreted and used interchangeably to mean the same thing. However, each of these terms is different, possess unique features and imposes different rights and obligations on the parties involved. It is important to distinguish the terms to be aware of which agreement to or not to bind yourself into in order to guarantee you full rights and protection in cases of disputes.</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181"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91919"/>
                </a:solidFill>
                <a:latin typeface="Playfair Display" pitchFamily="34" charset="0"/>
                <a:ea typeface="Playfair Display" pitchFamily="34" charset="-122"/>
                <a:cs typeface="Playfair Display" pitchFamily="34" charset="-120"/>
              </a:rPr>
              <a:t>Definitions under the law</a:t>
            </a:r>
            <a:endParaRPr lang="en-US" dirty="0"/>
          </a:p>
        </p:txBody>
      </p:sp>
      <p:sp>
        <p:nvSpPr>
          <p:cNvPr id="4" name="Object 3"/>
          <p:cNvSpPr/>
          <p:nvPr/>
        </p:nvSpPr>
        <p:spPr>
          <a:xfrm>
            <a:off x="476131" y="1580755"/>
            <a:ext cx="5523119" cy="2304474"/>
          </a:xfrm>
          <a:prstGeom prst="rect">
            <a:avLst/>
          </a:prstGeom>
          <a:solidFill>
            <a:srgbClr val="128181">
              <a:alpha val="30000"/>
            </a:srgbClr>
          </a:solidFill>
        </p:spPr>
      </p:sp>
      <p:sp>
        <p:nvSpPr>
          <p:cNvPr id="5" name="Object 4"/>
          <p:cNvSpPr/>
          <p:nvPr/>
        </p:nvSpPr>
        <p:spPr>
          <a:xfrm>
            <a:off x="761810" y="1811232"/>
            <a:ext cx="5551687" cy="244612"/>
          </a:xfrm>
          <a:prstGeom prst="rect">
            <a:avLst/>
          </a:prstGeom>
          <a:noFill/>
        </p:spPr>
        <p:txBody>
          <a:bodyPr wrap="square" lIns="0" tIns="0" rIns="0" bIns="0" rtlCol="0" anchor="t"/>
          <a:lstStyle/>
          <a:p>
            <a:pPr algn="l">
              <a:lnSpc>
                <a:spcPts val="1926"/>
              </a:lnSpc>
              <a:buNone/>
            </a:pPr>
            <a:r>
              <a:rPr lang="en-US" sz="1428" b="1" kern="0" spc="142" dirty="0">
                <a:solidFill>
                  <a:srgbClr val="191919"/>
                </a:solidFill>
                <a:latin typeface="Roboto" pitchFamily="34" charset="0"/>
                <a:ea typeface="Roboto" pitchFamily="34" charset="-122"/>
                <a:cs typeface="Roboto" pitchFamily="34" charset="-120"/>
              </a:rPr>
              <a:t>LEASE </a:t>
            </a:r>
            <a:endParaRPr lang="en-US" dirty="0"/>
          </a:p>
        </p:txBody>
      </p:sp>
      <p:sp>
        <p:nvSpPr>
          <p:cNvPr id="6" name="Object 5"/>
          <p:cNvSpPr/>
          <p:nvPr/>
        </p:nvSpPr>
        <p:spPr>
          <a:xfrm>
            <a:off x="761811" y="2157171"/>
            <a:ext cx="4997482" cy="1263979"/>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91919"/>
                </a:solidFill>
                <a:latin typeface="Roboto" pitchFamily="34" charset="0"/>
                <a:ea typeface="Roboto" pitchFamily="34" charset="-122"/>
                <a:cs typeface="Roboto" pitchFamily="34" charset="-120"/>
              </a:rPr>
              <a:t>A grant, with or without consideration by the proprietor of the land, of the right to exclusive possession of his or her land, and includes the right so granted and the instrument granting it and also includes a sublease but does not include an agreement to lease.</a:t>
            </a:r>
            <a:endParaRPr lang="en-US" sz="2400" dirty="0"/>
          </a:p>
        </p:txBody>
      </p:sp>
      <p:sp>
        <p:nvSpPr>
          <p:cNvPr id="7" name="Object 6"/>
          <p:cNvSpPr/>
          <p:nvPr/>
        </p:nvSpPr>
        <p:spPr>
          <a:xfrm>
            <a:off x="6189702" y="1580755"/>
            <a:ext cx="5523119" cy="2304474"/>
          </a:xfrm>
          <a:prstGeom prst="rect">
            <a:avLst/>
          </a:prstGeom>
          <a:solidFill>
            <a:srgbClr val="128181">
              <a:alpha val="30000"/>
            </a:srgbClr>
          </a:solidFill>
        </p:spPr>
      </p:sp>
      <p:sp>
        <p:nvSpPr>
          <p:cNvPr id="8" name="Object 7"/>
          <p:cNvSpPr/>
          <p:nvPr/>
        </p:nvSpPr>
        <p:spPr>
          <a:xfrm>
            <a:off x="6475381" y="1811232"/>
            <a:ext cx="5551687" cy="244612"/>
          </a:xfrm>
          <a:prstGeom prst="rect">
            <a:avLst/>
          </a:prstGeom>
          <a:noFill/>
        </p:spPr>
        <p:txBody>
          <a:bodyPr wrap="square" lIns="0" tIns="0" rIns="0" bIns="0" rtlCol="0" anchor="t"/>
          <a:lstStyle/>
          <a:p>
            <a:pPr algn="l">
              <a:lnSpc>
                <a:spcPts val="1926"/>
              </a:lnSpc>
              <a:buNone/>
            </a:pPr>
            <a:r>
              <a:rPr lang="en-US" sz="1428" b="1" kern="0" spc="142" dirty="0">
                <a:solidFill>
                  <a:srgbClr val="191919"/>
                </a:solidFill>
                <a:latin typeface="Roboto" pitchFamily="34" charset="0"/>
                <a:ea typeface="Roboto" pitchFamily="34" charset="-122"/>
                <a:cs typeface="Roboto" pitchFamily="34" charset="-120"/>
              </a:rPr>
              <a:t>LICENSE</a:t>
            </a:r>
            <a:endParaRPr lang="en-US" dirty="0"/>
          </a:p>
        </p:txBody>
      </p:sp>
      <p:sp>
        <p:nvSpPr>
          <p:cNvPr id="9" name="Object 8"/>
          <p:cNvSpPr/>
          <p:nvPr/>
        </p:nvSpPr>
        <p:spPr>
          <a:xfrm>
            <a:off x="6475382" y="2157171"/>
            <a:ext cx="4997482" cy="1516775"/>
          </a:xfrm>
          <a:prstGeom prst="rect">
            <a:avLst/>
          </a:prstGeom>
          <a:noFill/>
        </p:spPr>
        <p:txBody>
          <a:bodyPr wrap="square" lIns="0" tIns="0" rIns="0" bIns="0" rtlCol="0" anchor="t"/>
          <a:lstStyle/>
          <a:p>
            <a:pPr algn="l">
              <a:lnSpc>
                <a:spcPts val="1991"/>
              </a:lnSpc>
              <a:spcBef>
                <a:spcPts val="782"/>
              </a:spcBef>
              <a:buNone/>
            </a:pPr>
            <a:r>
              <a:rPr lang="en-US" sz="1400" kern="0" spc="38" dirty="0">
                <a:solidFill>
                  <a:srgbClr val="191919"/>
                </a:solidFill>
                <a:latin typeface="Roboto" pitchFamily="34" charset="0"/>
                <a:ea typeface="Roboto" pitchFamily="34" charset="-122"/>
                <a:cs typeface="Roboto" pitchFamily="34" charset="-120"/>
              </a:rPr>
              <a:t>A relationship where a licensor permits a licensee to use a premise for a period of time and at a certain fee but without being granted exclusive possession over the property. This means that the licensee can use the property to the exclusion of everyone else apart from the licensor else but he/she does not own the property for the particular period.</a:t>
            </a:r>
            <a:endParaRPr lang="en-US" sz="2000" dirty="0"/>
          </a:p>
        </p:txBody>
      </p:sp>
      <p:sp>
        <p:nvSpPr>
          <p:cNvPr id="10" name="Object 9"/>
          <p:cNvSpPr/>
          <p:nvPr/>
        </p:nvSpPr>
        <p:spPr>
          <a:xfrm>
            <a:off x="476131" y="4075681"/>
            <a:ext cx="5523119" cy="2304474"/>
          </a:xfrm>
          <a:prstGeom prst="rect">
            <a:avLst/>
          </a:prstGeom>
          <a:solidFill>
            <a:srgbClr val="128181">
              <a:alpha val="30000"/>
            </a:srgbClr>
          </a:solidFill>
        </p:spPr>
      </p:sp>
      <p:sp>
        <p:nvSpPr>
          <p:cNvPr id="11" name="Object 10"/>
          <p:cNvSpPr/>
          <p:nvPr/>
        </p:nvSpPr>
        <p:spPr>
          <a:xfrm>
            <a:off x="761810" y="4306158"/>
            <a:ext cx="5551687" cy="244612"/>
          </a:xfrm>
          <a:prstGeom prst="rect">
            <a:avLst/>
          </a:prstGeom>
          <a:noFill/>
        </p:spPr>
        <p:txBody>
          <a:bodyPr wrap="square" lIns="0" tIns="0" rIns="0" bIns="0" rtlCol="0" anchor="t"/>
          <a:lstStyle/>
          <a:p>
            <a:pPr algn="l">
              <a:lnSpc>
                <a:spcPts val="1926"/>
              </a:lnSpc>
              <a:buNone/>
            </a:pPr>
            <a:r>
              <a:rPr lang="en-US" sz="1428" b="1" kern="0" spc="142" dirty="0">
                <a:solidFill>
                  <a:srgbClr val="191919"/>
                </a:solidFill>
                <a:latin typeface="Roboto" pitchFamily="34" charset="0"/>
                <a:ea typeface="Roboto" pitchFamily="34" charset="-122"/>
                <a:cs typeface="Roboto" pitchFamily="34" charset="-120"/>
              </a:rPr>
              <a:t>TENANCY</a:t>
            </a:r>
            <a:endParaRPr lang="en-US" dirty="0"/>
          </a:p>
        </p:txBody>
      </p:sp>
      <p:sp>
        <p:nvSpPr>
          <p:cNvPr id="12" name="Object 11"/>
          <p:cNvSpPr/>
          <p:nvPr/>
        </p:nvSpPr>
        <p:spPr>
          <a:xfrm>
            <a:off x="761811" y="4652097"/>
            <a:ext cx="4997482" cy="1011183"/>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91919"/>
                </a:solidFill>
                <a:latin typeface="Roboto" pitchFamily="34" charset="0"/>
                <a:ea typeface="Roboto" pitchFamily="34" charset="-122"/>
                <a:cs typeface="Roboto" pitchFamily="34" charset="-120"/>
              </a:rPr>
              <a:t>A tenancy agreement created by a lease or underlease, by an agreement for lease or underlease by a tenancy agreement or by operation of law, and includes a sub-tenancy but does not include any relationship between a mortgagor and mortgagee as such.</a:t>
            </a:r>
            <a:endParaRPr lang="en-US" sz="2400" dirty="0"/>
          </a:p>
        </p:txBody>
      </p:sp>
      <p:sp>
        <p:nvSpPr>
          <p:cNvPr id="13" name="Object 12"/>
          <p:cNvSpPr/>
          <p:nvPr/>
        </p:nvSpPr>
        <p:spPr>
          <a:xfrm>
            <a:off x="6189702" y="4075681"/>
            <a:ext cx="5523119" cy="2304474"/>
          </a:xfrm>
          <a:prstGeom prst="rect">
            <a:avLst/>
          </a:prstGeom>
          <a:solidFill>
            <a:srgbClr val="128181">
              <a:alpha val="30000"/>
            </a:srgbClr>
          </a:solidFill>
        </p:spPr>
      </p:sp>
      <p:sp>
        <p:nvSpPr>
          <p:cNvPr id="14" name="Object 13"/>
          <p:cNvSpPr/>
          <p:nvPr/>
        </p:nvSpPr>
        <p:spPr>
          <a:xfrm>
            <a:off x="6475381" y="4306158"/>
            <a:ext cx="5551687" cy="244612"/>
          </a:xfrm>
          <a:prstGeom prst="rect">
            <a:avLst/>
          </a:prstGeom>
          <a:noFill/>
        </p:spPr>
        <p:txBody>
          <a:bodyPr wrap="square" lIns="0" tIns="0" rIns="0" bIns="0" rtlCol="0" anchor="t"/>
          <a:lstStyle/>
          <a:p>
            <a:pPr algn="l">
              <a:lnSpc>
                <a:spcPts val="1926"/>
              </a:lnSpc>
              <a:buNone/>
            </a:pPr>
            <a:r>
              <a:rPr lang="en-US" sz="1428" b="1" kern="0" spc="142" dirty="0">
                <a:solidFill>
                  <a:srgbClr val="191919"/>
                </a:solidFill>
                <a:latin typeface="Roboto" pitchFamily="34" charset="0"/>
                <a:ea typeface="Roboto" pitchFamily="34" charset="-122"/>
                <a:cs typeface="Roboto" pitchFamily="34" charset="-120"/>
              </a:rPr>
              <a:t>CONTROLLED TENANCY </a:t>
            </a:r>
            <a:endParaRPr lang="en-US" dirty="0"/>
          </a:p>
        </p:txBody>
      </p:sp>
      <p:sp>
        <p:nvSpPr>
          <p:cNvPr id="15" name="Object 14"/>
          <p:cNvSpPr/>
          <p:nvPr/>
        </p:nvSpPr>
        <p:spPr>
          <a:xfrm>
            <a:off x="6475382" y="4652097"/>
            <a:ext cx="4997482" cy="1263979"/>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91919"/>
                </a:solidFill>
                <a:latin typeface="Roboto" pitchFamily="34" charset="0"/>
                <a:ea typeface="Roboto" pitchFamily="34" charset="-122"/>
                <a:cs typeface="Roboto" pitchFamily="34" charset="-120"/>
              </a:rPr>
              <a:t>A shop, hotel or catering establishment that is </a:t>
            </a:r>
            <a:r>
              <a:rPr lang="en-US" sz="1600" b="1" i="1" kern="0" spc="38" dirty="0">
                <a:solidFill>
                  <a:srgbClr val="191919"/>
                </a:solidFill>
                <a:latin typeface="Roboto" pitchFamily="34" charset="0"/>
                <a:ea typeface="Roboto" pitchFamily="34" charset="-122"/>
                <a:cs typeface="Roboto" pitchFamily="34" charset="-120"/>
              </a:rPr>
              <a:t>either not reduced in writing</a:t>
            </a:r>
            <a:r>
              <a:rPr lang="en-US" sz="1600" kern="0" spc="38" dirty="0">
                <a:solidFill>
                  <a:srgbClr val="191919"/>
                </a:solidFill>
                <a:latin typeface="Roboto" pitchFamily="34" charset="0"/>
                <a:ea typeface="Roboto" pitchFamily="34" charset="-122"/>
                <a:cs typeface="Roboto" pitchFamily="34" charset="-120"/>
              </a:rPr>
              <a:t>, or if it is in writing, is for a period not </a:t>
            </a:r>
            <a:r>
              <a:rPr lang="en-US" sz="1600" b="1" i="1" kern="0" spc="38" dirty="0">
                <a:solidFill>
                  <a:srgbClr val="191919"/>
                </a:solidFill>
                <a:latin typeface="Roboto" pitchFamily="34" charset="0"/>
                <a:ea typeface="Roboto" pitchFamily="34" charset="-122"/>
                <a:cs typeface="Roboto" pitchFamily="34" charset="-120"/>
              </a:rPr>
              <a:t>exceeding five years, contains a provision for termination</a:t>
            </a:r>
            <a:r>
              <a:rPr lang="en-US" sz="1600" kern="0" spc="38" dirty="0">
                <a:solidFill>
                  <a:srgbClr val="191919"/>
                </a:solidFill>
                <a:latin typeface="Roboto" pitchFamily="34" charset="0"/>
                <a:ea typeface="Roboto" pitchFamily="34" charset="-122"/>
                <a:cs typeface="Roboto" pitchFamily="34" charset="-120"/>
              </a:rPr>
              <a:t>, otherwise than for breach of covenant within the five years, or is specified by the Minister (now Cabinet Secretary) </a:t>
            </a: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181" cy="1799775"/>
          </a:xfrm>
          <a:prstGeom prst="rect">
            <a:avLst/>
          </a:prstGeom>
        </p:spPr>
      </p:pic>
      <p:sp>
        <p:nvSpPr>
          <p:cNvPr id="3" name="Object 2"/>
          <p:cNvSpPr/>
          <p:nvPr/>
        </p:nvSpPr>
        <p:spPr>
          <a:xfrm>
            <a:off x="476131" y="422566"/>
            <a:ext cx="9735420" cy="1014159"/>
          </a:xfrm>
          <a:prstGeom prst="rect">
            <a:avLst/>
          </a:prstGeom>
          <a:noFill/>
        </p:spPr>
        <p:txBody>
          <a:bodyPr wrap="square" lIns="0" tIns="0" rIns="0" bIns="0" rtlCol="0" anchor="t"/>
          <a:lstStyle/>
          <a:p>
            <a:pPr algn="l">
              <a:lnSpc>
                <a:spcPts val="3994"/>
              </a:lnSpc>
              <a:buNone/>
            </a:pPr>
            <a:r>
              <a:rPr lang="en-US" sz="3750" dirty="0">
                <a:solidFill>
                  <a:srgbClr val="191919"/>
                </a:solidFill>
                <a:latin typeface="Playfair Display" pitchFamily="34" charset="0"/>
                <a:ea typeface="Playfair Display" pitchFamily="34" charset="-122"/>
                <a:cs typeface="Playfair Display" pitchFamily="34" charset="-120"/>
              </a:rPr>
              <a:t>The Differences between a Lease, License and Controlled Tenancy Agreement</a:t>
            </a:r>
            <a:endParaRPr lang="en-US" dirty="0"/>
          </a:p>
        </p:txBody>
      </p:sp>
      <p:sp>
        <p:nvSpPr>
          <p:cNvPr id="4" name="Object 3"/>
          <p:cNvSpPr/>
          <p:nvPr/>
        </p:nvSpPr>
        <p:spPr>
          <a:xfrm>
            <a:off x="571357" y="1900804"/>
            <a:ext cx="5719121" cy="269758"/>
          </a:xfrm>
          <a:prstGeom prst="rect">
            <a:avLst/>
          </a:prstGeom>
          <a:noFill/>
        </p:spPr>
        <p:txBody>
          <a:bodyPr wrap="square" lIns="0" tIns="0" rIns="0" bIns="0" rtlCol="0" anchor="t"/>
          <a:lstStyle/>
          <a:p>
            <a:pPr algn="l">
              <a:lnSpc>
                <a:spcPts val="2125"/>
              </a:lnSpc>
              <a:buNone/>
            </a:pPr>
            <a:r>
              <a:rPr lang="en-US" sz="1600" b="1" kern="0" spc="158" dirty="0">
                <a:solidFill>
                  <a:srgbClr val="181818">
                    <a:alpha val="80000"/>
                  </a:srgbClr>
                </a:solidFill>
                <a:latin typeface="Roboto" pitchFamily="34" charset="0"/>
                <a:ea typeface="Roboto" pitchFamily="34" charset="-122"/>
                <a:cs typeface="Roboto" pitchFamily="34" charset="-120"/>
              </a:rPr>
              <a:t>A LEASE VS A LICENSE</a:t>
            </a:r>
            <a:endParaRPr lang="en-US" sz="2000" dirty="0"/>
          </a:p>
        </p:txBody>
      </p:sp>
      <p:sp>
        <p:nvSpPr>
          <p:cNvPr id="5" name="Object 4"/>
          <p:cNvSpPr/>
          <p:nvPr/>
        </p:nvSpPr>
        <p:spPr>
          <a:xfrm>
            <a:off x="571357" y="2309384"/>
            <a:ext cx="5315093" cy="3033847"/>
          </a:xfrm>
          <a:prstGeom prst="rect">
            <a:avLst/>
          </a:prstGeom>
          <a:noFill/>
        </p:spPr>
        <p:txBody>
          <a:bodyPr wrap="square" lIns="0" tIns="0" rIns="0" bIns="0" rtlCol="0" anchor="t"/>
          <a:lstStyle/>
          <a:p>
            <a:pPr algn="l">
              <a:lnSpc>
                <a:spcPts val="2390"/>
              </a:lnSpc>
              <a:spcBef>
                <a:spcPts val="1072"/>
              </a:spcBef>
              <a:buNone/>
            </a:pPr>
            <a:r>
              <a:rPr lang="en-US" sz="1600" kern="0" spc="46" dirty="0">
                <a:solidFill>
                  <a:srgbClr val="191919"/>
                </a:solidFill>
                <a:latin typeface="Roboto" pitchFamily="34" charset="0"/>
                <a:ea typeface="Roboto" pitchFamily="34" charset="-122"/>
                <a:cs typeface="Roboto" pitchFamily="34" charset="-120"/>
              </a:rPr>
              <a:t>The main feature that distinguishes a lease from a license is the right to </a:t>
            </a:r>
            <a:r>
              <a:rPr lang="en-US" sz="1600" b="1" i="1" u="sng" kern="0" spc="46" dirty="0">
                <a:solidFill>
                  <a:srgbClr val="191919"/>
                </a:solidFill>
                <a:latin typeface="Roboto" pitchFamily="34" charset="0"/>
                <a:ea typeface="Roboto" pitchFamily="34" charset="-122"/>
                <a:cs typeface="Roboto" pitchFamily="34" charset="-120"/>
              </a:rPr>
              <a:t>exclusive possession over the property</a:t>
            </a:r>
            <a:r>
              <a:rPr lang="en-US" sz="1600" b="1" i="1" kern="0" spc="46" dirty="0">
                <a:solidFill>
                  <a:srgbClr val="191919"/>
                </a:solidFill>
                <a:latin typeface="Roboto" pitchFamily="34" charset="0"/>
                <a:ea typeface="Roboto" pitchFamily="34" charset="-122"/>
                <a:cs typeface="Roboto" pitchFamily="34" charset="-120"/>
              </a:rPr>
              <a:t>.</a:t>
            </a:r>
            <a:r>
              <a:rPr lang="en-US" sz="1600" kern="0" spc="46" dirty="0">
                <a:solidFill>
                  <a:srgbClr val="191919"/>
                </a:solidFill>
                <a:latin typeface="Roboto" pitchFamily="34" charset="0"/>
                <a:ea typeface="Roboto" pitchFamily="34" charset="-122"/>
                <a:cs typeface="Roboto" pitchFamily="34" charset="-120"/>
              </a:rPr>
              <a:t> While a lease grants a tenant exclusive possession, a license grants a tenant mere permission to use the landlord’s property for a period of time. Exclusive possession confers a tenant the right to transfer, assign and even charge the property to third parties so long as it is registered. It follows then, a tenant under a lease enjoys more rights as compared to a tenant under a license agreement.</a:t>
            </a:r>
            <a:endParaRPr lang="en-US" sz="2000" dirty="0"/>
          </a:p>
        </p:txBody>
      </p:sp>
      <p:sp>
        <p:nvSpPr>
          <p:cNvPr id="6" name="Object 5"/>
          <p:cNvSpPr/>
          <p:nvPr/>
        </p:nvSpPr>
        <p:spPr>
          <a:xfrm>
            <a:off x="6418267" y="1900804"/>
            <a:ext cx="5719121" cy="269758"/>
          </a:xfrm>
          <a:prstGeom prst="rect">
            <a:avLst/>
          </a:prstGeom>
          <a:noFill/>
        </p:spPr>
        <p:txBody>
          <a:bodyPr wrap="square" lIns="0" tIns="0" rIns="0" bIns="0" rtlCol="0" anchor="t"/>
          <a:lstStyle/>
          <a:p>
            <a:pPr algn="l">
              <a:lnSpc>
                <a:spcPts val="2125"/>
              </a:lnSpc>
              <a:buNone/>
            </a:pPr>
            <a:r>
              <a:rPr lang="en-US" sz="1600" b="1" kern="0" spc="158" dirty="0">
                <a:solidFill>
                  <a:srgbClr val="181818">
                    <a:alpha val="80000"/>
                  </a:srgbClr>
                </a:solidFill>
                <a:latin typeface="Roboto" pitchFamily="34" charset="0"/>
                <a:ea typeface="Roboto" pitchFamily="34" charset="-122"/>
                <a:cs typeface="Roboto" pitchFamily="34" charset="-120"/>
              </a:rPr>
              <a:t>A LEASE VS A CONTROLLED TENANCY</a:t>
            </a:r>
            <a:endParaRPr lang="en-US" sz="2000" dirty="0"/>
          </a:p>
        </p:txBody>
      </p:sp>
      <p:sp>
        <p:nvSpPr>
          <p:cNvPr id="7" name="Object 6"/>
          <p:cNvSpPr/>
          <p:nvPr/>
        </p:nvSpPr>
        <p:spPr>
          <a:xfrm>
            <a:off x="6418268" y="2309384"/>
            <a:ext cx="5315094" cy="1516923"/>
          </a:xfrm>
          <a:prstGeom prst="rect">
            <a:avLst/>
          </a:prstGeom>
          <a:noFill/>
        </p:spPr>
        <p:txBody>
          <a:bodyPr wrap="square" lIns="0" tIns="0" rIns="0" bIns="0" rtlCol="0" anchor="t"/>
          <a:lstStyle/>
          <a:p>
            <a:pPr algn="l">
              <a:lnSpc>
                <a:spcPts val="2390"/>
              </a:lnSpc>
              <a:spcBef>
                <a:spcPts val="1072"/>
              </a:spcBef>
              <a:buNone/>
            </a:pPr>
            <a:r>
              <a:rPr lang="en-US" sz="1600" kern="0" spc="46" dirty="0">
                <a:solidFill>
                  <a:srgbClr val="191919"/>
                </a:solidFill>
                <a:latin typeface="Roboto" pitchFamily="34" charset="0"/>
                <a:ea typeface="Roboto" pitchFamily="34" charset="-122"/>
                <a:cs typeface="Roboto" pitchFamily="34" charset="-120"/>
              </a:rPr>
              <a:t>A commercial lease in Kenya is required to be </a:t>
            </a:r>
            <a:r>
              <a:rPr lang="en-US" sz="1600" b="1" i="1" kern="0" spc="46" dirty="0">
                <a:solidFill>
                  <a:srgbClr val="191919"/>
                </a:solidFill>
                <a:latin typeface="Roboto" pitchFamily="34" charset="0"/>
                <a:ea typeface="Roboto" pitchFamily="34" charset="-122"/>
                <a:cs typeface="Roboto" pitchFamily="34" charset="-120"/>
              </a:rPr>
              <a:t>in writing</a:t>
            </a:r>
            <a:r>
              <a:rPr lang="en-US" sz="1600" i="1" kern="0" spc="46" dirty="0">
                <a:solidFill>
                  <a:srgbClr val="191919"/>
                </a:solidFill>
                <a:latin typeface="Roboto" pitchFamily="34" charset="0"/>
                <a:ea typeface="Roboto" pitchFamily="34" charset="-122"/>
                <a:cs typeface="Roboto" pitchFamily="34" charset="-120"/>
              </a:rPr>
              <a:t>, </a:t>
            </a:r>
            <a:r>
              <a:rPr lang="en-US" sz="1600" b="1" i="1" kern="0" spc="46" dirty="0">
                <a:solidFill>
                  <a:srgbClr val="191919"/>
                </a:solidFill>
                <a:latin typeface="Roboto" pitchFamily="34" charset="0"/>
                <a:ea typeface="Roboto" pitchFamily="34" charset="-122"/>
                <a:cs typeface="Roboto" pitchFamily="34" charset="-120"/>
              </a:rPr>
              <a:t>have a fixed term duration exceeding 5 years and should not contain a termination clause</a:t>
            </a:r>
            <a:r>
              <a:rPr lang="en-US" sz="1600" i="1" kern="0" spc="46" dirty="0">
                <a:solidFill>
                  <a:srgbClr val="191919"/>
                </a:solidFill>
                <a:latin typeface="Roboto" pitchFamily="34" charset="0"/>
                <a:ea typeface="Roboto" pitchFamily="34" charset="-122"/>
                <a:cs typeface="Roboto" pitchFamily="34" charset="-120"/>
              </a:rPr>
              <a:t>.</a:t>
            </a:r>
            <a:r>
              <a:rPr lang="en-US" sz="1600" kern="0" spc="46" dirty="0">
                <a:solidFill>
                  <a:srgbClr val="191919"/>
                </a:solidFill>
                <a:latin typeface="Roboto" pitchFamily="34" charset="0"/>
                <a:ea typeface="Roboto" pitchFamily="34" charset="-122"/>
                <a:cs typeface="Roboto" pitchFamily="34" charset="-120"/>
              </a:rPr>
              <a:t> By drafting it in this manner, the agreement falls outside the scope of a controlled tenancy (as defined above).</a:t>
            </a:r>
            <a:endParaRPr lang="en-US" sz="2000" dirty="0"/>
          </a:p>
        </p:txBody>
      </p:sp>
      <p:sp>
        <p:nvSpPr>
          <p:cNvPr id="8" name="Object 7"/>
          <p:cNvSpPr/>
          <p:nvPr/>
        </p:nvSpPr>
        <p:spPr>
          <a:xfrm>
            <a:off x="6418268" y="4011023"/>
            <a:ext cx="5315094" cy="1820308"/>
          </a:xfrm>
          <a:prstGeom prst="rect">
            <a:avLst/>
          </a:prstGeom>
          <a:noFill/>
        </p:spPr>
        <p:txBody>
          <a:bodyPr wrap="square" lIns="0" tIns="0" rIns="0" bIns="0" rtlCol="0" anchor="t"/>
          <a:lstStyle/>
          <a:p>
            <a:pPr algn="l">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Commercial leases need not be registered to be enforceable between the parties, however, it should </a:t>
            </a:r>
            <a:r>
              <a:rPr lang="en-US" sz="1600" b="1" i="1" kern="0" spc="46" dirty="0">
                <a:solidFill>
                  <a:srgbClr val="191919"/>
                </a:solidFill>
                <a:latin typeface="Roboto" pitchFamily="34" charset="0"/>
                <a:ea typeface="Roboto" pitchFamily="34" charset="-122"/>
                <a:cs typeface="Roboto" pitchFamily="34" charset="-120"/>
              </a:rPr>
              <a:t>be noted that an unregistered lease offers no protection against the rights of third parties</a:t>
            </a:r>
            <a:r>
              <a:rPr lang="en-US" sz="1600" i="1" kern="0" spc="46" dirty="0">
                <a:solidFill>
                  <a:srgbClr val="191919"/>
                </a:solidFill>
                <a:latin typeface="Roboto" pitchFamily="34" charset="0"/>
                <a:ea typeface="Roboto" pitchFamily="34" charset="-122"/>
                <a:cs typeface="Roboto" pitchFamily="34" charset="-120"/>
              </a:rPr>
              <a:t> </a:t>
            </a:r>
            <a:r>
              <a:rPr lang="en-US" sz="1600" kern="0" spc="46" dirty="0">
                <a:solidFill>
                  <a:srgbClr val="191919"/>
                </a:solidFill>
                <a:latin typeface="Roboto" pitchFamily="34" charset="0"/>
                <a:ea typeface="Roboto" pitchFamily="34" charset="-122"/>
                <a:cs typeface="Roboto" pitchFamily="34" charset="-120"/>
              </a:rPr>
              <a:t>(See </a:t>
            </a:r>
            <a:r>
              <a:rPr lang="en-US" sz="1600" i="1" u="sng" kern="0" spc="46" dirty="0">
                <a:solidFill>
                  <a:srgbClr val="191919"/>
                </a:solidFill>
                <a:latin typeface="Roboto" pitchFamily="34" charset="0"/>
                <a:ea typeface="Roboto" pitchFamily="34" charset="-122"/>
                <a:cs typeface="Roboto" pitchFamily="34" charset="-120"/>
              </a:rPr>
              <a:t>Mega Garment Limited vs. Mistry Jadva Parbat &amp; Co. (EPZ) Limited (2016) eKLR</a:t>
            </a:r>
            <a:r>
              <a:rPr lang="en-US" sz="1600" kern="0" spc="46" dirty="0">
                <a:solidFill>
                  <a:srgbClr val="191919"/>
                </a:solidFill>
                <a:latin typeface="Roboto" pitchFamily="34" charset="0"/>
                <a:ea typeface="Roboto" pitchFamily="34" charset="-122"/>
                <a:cs typeface="Roboto" pitchFamily="34" charset="-120"/>
              </a:rPr>
              <a:t>).</a:t>
            </a:r>
            <a:endParaRPr lang="en-US"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7442879" y="476131"/>
            <a:ext cx="4279465" cy="5913546"/>
          </a:xfrm>
          <a:prstGeom prst="rect">
            <a:avLst/>
          </a:prstGeom>
          <a:solidFill>
            <a:srgbClr val="128181"/>
          </a:solidFill>
        </p:spPr>
      </p:sp>
      <p:pic>
        <p:nvPicPr>
          <p:cNvPr id="3" name="Object 2" descr="preencoded.png"/>
          <p:cNvPicPr>
            <a:picLocks noChangeAspect="1"/>
          </p:cNvPicPr>
          <p:nvPr/>
        </p:nvPicPr>
        <p:blipFill>
          <a:blip r:embed="rId3"/>
          <a:srcRect l="25972" r="25972"/>
          <a:stretch/>
        </p:blipFill>
        <p:spPr>
          <a:xfrm>
            <a:off x="7442879" y="476131"/>
            <a:ext cx="4279465" cy="5913546"/>
          </a:xfrm>
          <a:prstGeom prst="rect">
            <a:avLst/>
          </a:prstGeom>
        </p:spPr>
      </p:pic>
      <p:sp>
        <p:nvSpPr>
          <p:cNvPr id="4" name="Object 3"/>
          <p:cNvSpPr/>
          <p:nvPr/>
        </p:nvSpPr>
        <p:spPr>
          <a:xfrm>
            <a:off x="889457" y="1827152"/>
            <a:ext cx="5663964" cy="1014159"/>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Court Interpretations of Real Estate Agreements</a:t>
            </a:r>
            <a:endParaRPr lang="en-US" dirty="0"/>
          </a:p>
        </p:txBody>
      </p:sp>
      <p:sp>
        <p:nvSpPr>
          <p:cNvPr id="5" name="Object 4"/>
          <p:cNvSpPr/>
          <p:nvPr/>
        </p:nvSpPr>
        <p:spPr>
          <a:xfrm>
            <a:off x="170455" y="2931627"/>
            <a:ext cx="7101969" cy="2123693"/>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81818">
                    <a:alpha val="80000"/>
                  </a:srgbClr>
                </a:solidFill>
                <a:latin typeface="Roboto" pitchFamily="34" charset="0"/>
                <a:ea typeface="Roboto" pitchFamily="34" charset="-122"/>
                <a:cs typeface="Roboto" pitchFamily="34" charset="-120"/>
              </a:rPr>
              <a:t>Courts have held that to determine if an agreement between parties constitutes a lease, license, or tenancy, they must examine the intention of the parties, the nature and terms of the agreement, the relationship between the parties, and surrounding factors. Courts have ruled that there must be a clear intention by both parties to create a lease. Where intention is unclear, courts tend to rule the agreement is a license, not a lease.</a:t>
            </a:r>
            <a:endParaRPr 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181" cy="1799775"/>
          </a:xfrm>
          <a:prstGeom prst="rect">
            <a:avLst/>
          </a:prstGeom>
        </p:spPr>
      </p:pic>
      <p:sp>
        <p:nvSpPr>
          <p:cNvPr id="3" name="Object 2"/>
          <p:cNvSpPr/>
          <p:nvPr/>
        </p:nvSpPr>
        <p:spPr>
          <a:xfrm>
            <a:off x="476131" y="422566"/>
            <a:ext cx="7559918" cy="1014159"/>
          </a:xfrm>
          <a:prstGeom prst="rect">
            <a:avLst/>
          </a:prstGeom>
          <a:noFill/>
        </p:spPr>
        <p:txBody>
          <a:bodyPr wrap="square" lIns="0" tIns="0" rIns="0" bIns="0" rtlCol="0" anchor="t"/>
          <a:lstStyle/>
          <a:p>
            <a:pPr algn="l">
              <a:lnSpc>
                <a:spcPts val="3994"/>
              </a:lnSpc>
              <a:buNone/>
            </a:pPr>
            <a:r>
              <a:rPr lang="en-US" sz="3750" dirty="0">
                <a:solidFill>
                  <a:srgbClr val="191919"/>
                </a:solidFill>
                <a:latin typeface="Playfair Display" pitchFamily="34" charset="0"/>
                <a:ea typeface="Playfair Display" pitchFamily="34" charset="-122"/>
                <a:cs typeface="Playfair Display" pitchFamily="34" charset="-120"/>
              </a:rPr>
              <a:t>What have Courts /Realtors held in regards to interpretation?</a:t>
            </a:r>
            <a:endParaRPr lang="en-US" dirty="0"/>
          </a:p>
        </p:txBody>
      </p:sp>
      <p:sp>
        <p:nvSpPr>
          <p:cNvPr id="4" name="Object 3"/>
          <p:cNvSpPr/>
          <p:nvPr/>
        </p:nvSpPr>
        <p:spPr>
          <a:xfrm>
            <a:off x="476131" y="1799775"/>
            <a:ext cx="5719121" cy="2457282"/>
          </a:xfrm>
          <a:prstGeom prst="rect">
            <a:avLst/>
          </a:prstGeom>
          <a:noFill/>
        </p:spPr>
        <p:txBody>
          <a:bodyPr wrap="square" lIns="0" tIns="0" rIns="0" bIns="0" rtlCol="0" anchor="t"/>
          <a:lstStyle/>
          <a:p>
            <a:pPr algn="l">
              <a:lnSpc>
                <a:spcPts val="2151"/>
              </a:lnSpc>
              <a:buNone/>
            </a:pPr>
            <a:r>
              <a:rPr lang="en-US" sz="1600" kern="0" spc="41" dirty="0">
                <a:solidFill>
                  <a:srgbClr val="191919"/>
                </a:solidFill>
                <a:latin typeface="Roboto" pitchFamily="34" charset="0"/>
                <a:ea typeface="Roboto" pitchFamily="34" charset="-122"/>
                <a:cs typeface="Roboto" pitchFamily="34" charset="-120"/>
              </a:rPr>
              <a:t>In </a:t>
            </a:r>
            <a:r>
              <a:rPr lang="en-US" sz="1600" u="sng" kern="0" spc="41" dirty="0">
                <a:solidFill>
                  <a:srgbClr val="191919"/>
                </a:solidFill>
                <a:latin typeface="Roboto" pitchFamily="34" charset="0"/>
                <a:ea typeface="Roboto" pitchFamily="34" charset="-122"/>
                <a:cs typeface="Roboto" pitchFamily="34" charset="-120"/>
              </a:rPr>
              <a:t>Hecht vs. Morgan 1957 E.A.741</a:t>
            </a:r>
            <a:r>
              <a:rPr lang="en-US" sz="1600" kern="0" spc="41" dirty="0">
                <a:solidFill>
                  <a:srgbClr val="191919"/>
                </a:solidFill>
                <a:latin typeface="Roboto" pitchFamily="34" charset="0"/>
                <a:ea typeface="Roboto" pitchFamily="34" charset="-122"/>
                <a:cs typeface="Roboto" pitchFamily="34" charset="-120"/>
              </a:rPr>
              <a:t> the court ruled that there must be a clear-cut intention to create a lease on the part of both parties. It further noted that the intention can be inferred from the surrounding circumstances of the agreement. However, in circumstances when it is difficult to ascertain the intention of the parties and where the surrounding circumstances do not point towards the creation of a lease, then courts should be inclined to hold that the agreement between the parties is a license rather than a lease.</a:t>
            </a:r>
            <a:r>
              <a:rPr lang="en-US" sz="1600" kern="0" spc="41" dirty="0">
                <a:solidFill>
                  <a:srgbClr val="181818">
                    <a:alpha val="80000"/>
                  </a:srgbClr>
                </a:solidFill>
                <a:latin typeface="Roboto" pitchFamily="34" charset="0"/>
                <a:ea typeface="Roboto" pitchFamily="34" charset="-122"/>
                <a:cs typeface="Roboto" pitchFamily="34" charset="-120"/>
              </a:rPr>
              <a:t> </a:t>
            </a:r>
            <a:endParaRPr lang="en-US" sz="2400" dirty="0"/>
          </a:p>
        </p:txBody>
      </p:sp>
      <p:sp>
        <p:nvSpPr>
          <p:cNvPr id="5" name="Object 4"/>
          <p:cNvSpPr/>
          <p:nvPr/>
        </p:nvSpPr>
        <p:spPr>
          <a:xfrm>
            <a:off x="476131" y="4843425"/>
            <a:ext cx="5719121" cy="1365157"/>
          </a:xfrm>
          <a:prstGeom prst="rect">
            <a:avLst/>
          </a:prstGeom>
          <a:noFill/>
        </p:spPr>
        <p:txBody>
          <a:bodyPr wrap="square" lIns="0" tIns="0" rIns="0" bIns="0" rtlCol="0" anchor="t"/>
          <a:lstStyle/>
          <a:p>
            <a:pPr algn="l">
              <a:lnSpc>
                <a:spcPts val="2151"/>
              </a:lnSpc>
              <a:spcBef>
                <a:spcPts val="835"/>
              </a:spcBef>
              <a:buNone/>
            </a:pPr>
            <a:r>
              <a:rPr lang="en-US" sz="1600" b="1" kern="0" spc="41" dirty="0">
                <a:solidFill>
                  <a:srgbClr val="191919"/>
                </a:solidFill>
                <a:latin typeface="Roboto" pitchFamily="34" charset="0"/>
                <a:ea typeface="Roboto" pitchFamily="34" charset="-122"/>
                <a:cs typeface="Roboto" pitchFamily="34" charset="-120"/>
              </a:rPr>
              <a:t>In </a:t>
            </a:r>
            <a:r>
              <a:rPr lang="en-US" sz="1600" b="1" u="sng" kern="0" spc="41" dirty="0">
                <a:solidFill>
                  <a:srgbClr val="191919"/>
                </a:solidFill>
                <a:latin typeface="Roboto" pitchFamily="34" charset="0"/>
                <a:ea typeface="Roboto" pitchFamily="34" charset="-122"/>
                <a:cs typeface="Roboto" pitchFamily="34" charset="-120"/>
              </a:rPr>
              <a:t>National Social Security Fund v Sokomania Limited &amp; 3 others (2018) eKLR,</a:t>
            </a:r>
            <a:r>
              <a:rPr lang="en-US" sz="1600" b="1" kern="0" spc="41" dirty="0">
                <a:solidFill>
                  <a:srgbClr val="191919"/>
                </a:solidFill>
                <a:latin typeface="Roboto" pitchFamily="34" charset="0"/>
                <a:ea typeface="Roboto" pitchFamily="34" charset="-122"/>
                <a:cs typeface="Roboto" pitchFamily="34" charset="-120"/>
              </a:rPr>
              <a:t> Judge S. Okong’o held that “…. </a:t>
            </a:r>
            <a:r>
              <a:rPr lang="en-US" sz="1600" i="1" kern="0" spc="41" dirty="0">
                <a:solidFill>
                  <a:srgbClr val="191919"/>
                </a:solidFill>
                <a:latin typeface="Roboto" pitchFamily="34" charset="0"/>
                <a:ea typeface="Roboto" pitchFamily="34" charset="-122"/>
                <a:cs typeface="Roboto" pitchFamily="34" charset="-120"/>
              </a:rPr>
              <a:t>whether or not an agreement is a lease or a license does not depend on the name the parties give it. However, having regard to the nature and the terms of the contract between the parties…</a:t>
            </a:r>
            <a:r>
              <a:rPr lang="en-US" sz="1600" b="1" kern="0" spc="41" dirty="0">
                <a:solidFill>
                  <a:srgbClr val="191919"/>
                </a:solidFill>
                <a:latin typeface="Roboto" pitchFamily="34" charset="0"/>
                <a:ea typeface="Roboto" pitchFamily="34" charset="-122"/>
                <a:cs typeface="Roboto" pitchFamily="34" charset="-120"/>
              </a:rPr>
              <a:t>”</a:t>
            </a:r>
            <a:endParaRPr lang="en-US" sz="2400" dirty="0"/>
          </a:p>
        </p:txBody>
      </p:sp>
      <p:sp>
        <p:nvSpPr>
          <p:cNvPr id="6" name="Object 5"/>
          <p:cNvSpPr/>
          <p:nvPr/>
        </p:nvSpPr>
        <p:spPr>
          <a:xfrm>
            <a:off x="6472879" y="1793348"/>
            <a:ext cx="5719121" cy="4383529"/>
          </a:xfrm>
          <a:prstGeom prst="rect">
            <a:avLst/>
          </a:prstGeom>
          <a:noFill/>
        </p:spPr>
        <p:txBody>
          <a:bodyPr wrap="square" lIns="0" tIns="0" rIns="0" bIns="0" rtlCol="0" anchor="t"/>
          <a:lstStyle/>
          <a:p>
            <a:pPr algn="l">
              <a:lnSpc>
                <a:spcPts val="2032"/>
              </a:lnSpc>
              <a:buNone/>
            </a:pPr>
            <a:r>
              <a:rPr lang="en-US" sz="1600" b="1" kern="0" spc="39" dirty="0">
                <a:solidFill>
                  <a:srgbClr val="191919"/>
                </a:solidFill>
                <a:latin typeface="Roboto" pitchFamily="34" charset="0"/>
                <a:ea typeface="Roboto" pitchFamily="34" charset="-122"/>
                <a:cs typeface="Roboto" pitchFamily="34" charset="-120"/>
              </a:rPr>
              <a:t>In </a:t>
            </a:r>
            <a:r>
              <a:rPr lang="en-US" sz="1600" u="sng" kern="0" spc="39" dirty="0">
                <a:solidFill>
                  <a:srgbClr val="191919"/>
                </a:solidFill>
                <a:latin typeface="Roboto" pitchFamily="34" charset="0"/>
                <a:ea typeface="Roboto" pitchFamily="34" charset="-122"/>
                <a:cs typeface="Roboto" pitchFamily="34" charset="-120"/>
              </a:rPr>
              <a:t>Spannerright Auto Limited v Shell &amp; BP (Malindi) Kenya Limited (2008) eKLR</a:t>
            </a:r>
            <a:r>
              <a:rPr lang="en-US" sz="1600" b="1" kern="0" spc="39" dirty="0">
                <a:solidFill>
                  <a:srgbClr val="191919"/>
                </a:solidFill>
                <a:latin typeface="Roboto" pitchFamily="34" charset="0"/>
                <a:ea typeface="Roboto" pitchFamily="34" charset="-122"/>
                <a:cs typeface="Roboto" pitchFamily="34" charset="-120"/>
              </a:rPr>
              <a:t>, Judge R.N. Sitati while echoing the words of Lord Denning M.R held that:</a:t>
            </a:r>
            <a:r>
              <a:rPr lang="en-US" sz="1600" kern="0" spc="39" dirty="0">
                <a:solidFill>
                  <a:srgbClr val="181818">
                    <a:alpha val="80000"/>
                  </a:srgbClr>
                </a:solidFill>
                <a:latin typeface="Roboto" pitchFamily="34" charset="0"/>
                <a:ea typeface="Roboto" pitchFamily="34" charset="-122"/>
                <a:cs typeface="Roboto" pitchFamily="34" charset="-120"/>
              </a:rPr>
              <a:t> </a:t>
            </a:r>
            <a:r>
              <a:rPr lang="en-US" sz="1600" b="1" kern="0" spc="39" dirty="0">
                <a:solidFill>
                  <a:srgbClr val="191919"/>
                </a:solidFill>
                <a:latin typeface="Roboto" pitchFamily="34" charset="0"/>
                <a:ea typeface="Roboto" pitchFamily="34" charset="-122"/>
                <a:cs typeface="Roboto" pitchFamily="34" charset="-120"/>
              </a:rPr>
              <a:t>“</a:t>
            </a:r>
            <a:r>
              <a:rPr lang="en-US" sz="1600" kern="0" spc="39" dirty="0">
                <a:solidFill>
                  <a:srgbClr val="191919"/>
                </a:solidFill>
                <a:latin typeface="Roboto" pitchFamily="34" charset="0"/>
                <a:ea typeface="Roboto" pitchFamily="34" charset="-122"/>
                <a:cs typeface="Roboto" pitchFamily="34" charset="-120"/>
              </a:rPr>
              <a:t>The nature of the relationship between the parties is to be determined on a full examination of the dealings between them in their entirety. It does not depend solely on the interpretation of any agreement between them, nor does it depend on the payment or otherwise of any rent or other consideration. It does not, it would appear, also depend merely on having or not having exclusive possession or as it is sometimes exclusive occupation by the user. It is no longer possible to say that because a person has exclusive possession of the premises for which he pays rent or other consideration he is “ipso facto” a tenant and conversely that if he does not have such exclusive possession or occupation, he is by that reason alone to be regarded as a licensee. That Lord Justice Denning M.R calls “old law” which is now gone in the case of Shell – Mex and B.P. Ltd. –vs- Manchester Garages Limited [1971]1 ALL ER 841”</a:t>
            </a:r>
            <a:r>
              <a:rPr lang="en-US" sz="1600" b="1" kern="0" spc="39" dirty="0">
                <a:solidFill>
                  <a:srgbClr val="191919"/>
                </a:solidFill>
                <a:latin typeface="Roboto" pitchFamily="34" charset="0"/>
                <a:ea typeface="Roboto" pitchFamily="34" charset="-122"/>
                <a:cs typeface="Roboto" pitchFamily="34" charset="-120"/>
              </a:rPr>
              <a:t>.</a:t>
            </a:r>
            <a:endParaRPr lang="en-US"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128181"/>
        </a:solidFill>
        <a:effectLst/>
      </p:bgPr>
    </p:bg>
    <p:spTree>
      <p:nvGrpSpPr>
        <p:cNvPr id="1" name=""/>
        <p:cNvGrpSpPr/>
        <p:nvPr/>
      </p:nvGrpSpPr>
      <p:grpSpPr>
        <a:xfrm>
          <a:off x="0" y="0"/>
          <a:ext cx="0" cy="0"/>
          <a:chOff x="0" y="0"/>
          <a:chExt cx="0" cy="0"/>
        </a:xfrm>
      </p:grpSpPr>
      <p:sp>
        <p:nvSpPr>
          <p:cNvPr id="2" name="Object 1"/>
          <p:cNvSpPr/>
          <p:nvPr/>
        </p:nvSpPr>
        <p:spPr>
          <a:xfrm>
            <a:off x="1359830" y="2709780"/>
            <a:ext cx="9469292" cy="1521238"/>
          </a:xfrm>
          <a:prstGeom prst="rect">
            <a:avLst/>
          </a:prstGeom>
          <a:noFill/>
        </p:spPr>
        <p:txBody>
          <a:bodyPr wrap="square" lIns="0" tIns="0" rIns="0" bIns="0" rtlCol="0" anchor="t"/>
          <a:lstStyle/>
          <a:p>
            <a:pPr algn="ctr">
              <a:lnSpc>
                <a:spcPts val="5991"/>
              </a:lnSpc>
              <a:buNone/>
            </a:pPr>
            <a:r>
              <a:rPr lang="en-US" sz="5625" dirty="0">
                <a:solidFill>
                  <a:srgbClr val="FFFFFF"/>
                </a:solidFill>
                <a:latin typeface="Playfair Display" pitchFamily="34" charset="0"/>
                <a:ea typeface="Playfair Display" pitchFamily="34" charset="-122"/>
                <a:cs typeface="Playfair Display" pitchFamily="34" charset="-120"/>
              </a:rPr>
              <a:t>BREAKING UP WITH YOUR LANDLORD: A GUIDE</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847513" y="2552557"/>
            <a:ext cx="10763981" cy="507079"/>
          </a:xfrm>
          <a:prstGeom prst="rect">
            <a:avLst/>
          </a:prstGeom>
          <a:noFill/>
        </p:spPr>
        <p:txBody>
          <a:bodyPr wrap="square" lIns="0" tIns="0" rIns="0" bIns="0" rtlCol="0" anchor="b"/>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Scenario:</a:t>
            </a:r>
            <a:endParaRPr lang="en-US" dirty="0"/>
          </a:p>
        </p:txBody>
      </p:sp>
      <p:sp>
        <p:nvSpPr>
          <p:cNvPr id="3" name="Object 2"/>
          <p:cNvSpPr/>
          <p:nvPr/>
        </p:nvSpPr>
        <p:spPr>
          <a:xfrm>
            <a:off x="847513" y="3381620"/>
            <a:ext cx="10763981" cy="910154"/>
          </a:xfrm>
          <a:prstGeom prst="rect">
            <a:avLst/>
          </a:prstGeom>
          <a:noFill/>
        </p:spPr>
        <p:txBody>
          <a:bodyPr wrap="square" lIns="0" tIns="0" rIns="0" bIns="0" rtlCol="0" anchor="t"/>
          <a:lstStyle/>
          <a:p>
            <a:pPr algn="ctr">
              <a:lnSpc>
                <a:spcPts val="2390"/>
              </a:lnSpc>
              <a:buNone/>
            </a:pPr>
            <a:r>
              <a:rPr lang="en-US" sz="1600" kern="0" spc="46" dirty="0">
                <a:solidFill>
                  <a:srgbClr val="181818">
                    <a:alpha val="80000"/>
                  </a:srgbClr>
                </a:solidFill>
                <a:latin typeface="Roboto" pitchFamily="34" charset="0"/>
                <a:ea typeface="Roboto" pitchFamily="34" charset="-122"/>
                <a:cs typeface="Roboto" pitchFamily="34" charset="-120"/>
              </a:rPr>
              <a:t>Picture this, you have committed yourself/ a client to a lease over an apartment, house or commercial premises but somewhere down the line, either due to a change of heart or the vagaries of life, you decide that you want to terminate the tenancy relationship with your landlord.</a:t>
            </a:r>
            <a:endParaRPr lang="en-US"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4728932" cy="5913546"/>
          </a:xfrm>
          <a:prstGeom prst="rect">
            <a:avLst/>
          </a:prstGeom>
          <a:solidFill>
            <a:srgbClr val="128181"/>
          </a:solidFill>
        </p:spPr>
      </p:sp>
      <p:pic>
        <p:nvPicPr>
          <p:cNvPr id="3" name="Object 2" descr="preencoded.png"/>
          <p:cNvPicPr>
            <a:picLocks noChangeAspect="1"/>
          </p:cNvPicPr>
          <p:nvPr/>
        </p:nvPicPr>
        <p:blipFill>
          <a:blip r:embed="rId3"/>
          <a:srcRect l="23451" r="23451"/>
          <a:stretch/>
        </p:blipFill>
        <p:spPr>
          <a:xfrm>
            <a:off x="476131" y="476131"/>
            <a:ext cx="4728932" cy="5913546"/>
          </a:xfrm>
          <a:prstGeom prst="rect">
            <a:avLst/>
          </a:prstGeom>
        </p:spPr>
      </p:pic>
      <p:sp>
        <p:nvSpPr>
          <p:cNvPr id="4" name="Object 3"/>
          <p:cNvSpPr/>
          <p:nvPr/>
        </p:nvSpPr>
        <p:spPr>
          <a:xfrm>
            <a:off x="6354057" y="694556"/>
            <a:ext cx="4676380" cy="1369025"/>
          </a:xfrm>
          <a:prstGeom prst="rect">
            <a:avLst/>
          </a:prstGeom>
          <a:noFill/>
        </p:spPr>
        <p:txBody>
          <a:bodyPr wrap="square" lIns="0" tIns="0" rIns="0" bIns="0" rtlCol="0" anchor="t"/>
          <a:lstStyle/>
          <a:p>
            <a:pPr algn="ctr">
              <a:lnSpc>
                <a:spcPts val="3594"/>
              </a:lnSpc>
              <a:buNone/>
            </a:pPr>
            <a:r>
              <a:rPr lang="en-US" sz="3375" dirty="0">
                <a:solidFill>
                  <a:srgbClr val="181818">
                    <a:alpha val="80000"/>
                  </a:srgbClr>
                </a:solidFill>
                <a:latin typeface="Playfair Display" pitchFamily="34" charset="0"/>
                <a:ea typeface="Playfair Display" pitchFamily="34" charset="-122"/>
                <a:cs typeface="Playfair Display" pitchFamily="34" charset="-120"/>
              </a:rPr>
              <a:t>How exactly do you go about breaking your landlord’s heart?</a:t>
            </a:r>
            <a:endParaRPr lang="en-US" dirty="0"/>
          </a:p>
        </p:txBody>
      </p:sp>
      <p:sp>
        <p:nvSpPr>
          <p:cNvPr id="5" name="Object 4"/>
          <p:cNvSpPr/>
          <p:nvPr/>
        </p:nvSpPr>
        <p:spPr>
          <a:xfrm>
            <a:off x="5376947" y="2144821"/>
            <a:ext cx="6630599" cy="1638188"/>
          </a:xfrm>
          <a:prstGeom prst="rect">
            <a:avLst/>
          </a:prstGeom>
          <a:noFill/>
        </p:spPr>
        <p:txBody>
          <a:bodyPr wrap="square" lIns="0" tIns="0" rIns="0" bIns="0" rtlCol="0" anchor="t"/>
          <a:lstStyle/>
          <a:p>
            <a:pPr algn="ctr">
              <a:lnSpc>
                <a:spcPts val="2151"/>
              </a:lnSpc>
              <a:spcBef>
                <a:spcPts val="628"/>
              </a:spcBef>
              <a:buNone/>
            </a:pPr>
            <a:r>
              <a:rPr lang="en-US" sz="1400" kern="0" spc="41" dirty="0">
                <a:solidFill>
                  <a:srgbClr val="000000"/>
                </a:solidFill>
                <a:latin typeface="Roboto" pitchFamily="34" charset="0"/>
                <a:ea typeface="Roboto" pitchFamily="34" charset="-122"/>
                <a:cs typeface="Roboto" pitchFamily="34" charset="-120"/>
              </a:rPr>
              <a:t>The first step would be to figure out if you are a party to a </a:t>
            </a:r>
            <a:r>
              <a:rPr lang="en-US" sz="1400" b="1" kern="0" spc="41" dirty="0">
                <a:solidFill>
                  <a:srgbClr val="000000"/>
                </a:solidFill>
                <a:latin typeface="Roboto" pitchFamily="34" charset="0"/>
                <a:ea typeface="Roboto" pitchFamily="34" charset="-122"/>
                <a:cs typeface="Roboto" pitchFamily="34" charset="-120"/>
              </a:rPr>
              <a:t>short-term</a:t>
            </a:r>
            <a:r>
              <a:rPr lang="en-US" sz="1400" kern="0" spc="41" dirty="0">
                <a:solidFill>
                  <a:srgbClr val="000000"/>
                </a:solidFill>
                <a:latin typeface="Roboto" pitchFamily="34" charset="0"/>
                <a:ea typeface="Roboto" pitchFamily="34" charset="-122"/>
                <a:cs typeface="Roboto" pitchFamily="34" charset="-120"/>
              </a:rPr>
              <a:t> or a </a:t>
            </a:r>
            <a:r>
              <a:rPr lang="en-US" sz="1400" b="1" kern="0" spc="41" dirty="0">
                <a:solidFill>
                  <a:srgbClr val="000000"/>
                </a:solidFill>
                <a:latin typeface="Roboto" pitchFamily="34" charset="0"/>
                <a:ea typeface="Roboto" pitchFamily="34" charset="-122"/>
                <a:cs typeface="Roboto" pitchFamily="34" charset="-120"/>
              </a:rPr>
              <a:t>long-term lease</a:t>
            </a:r>
            <a:r>
              <a:rPr lang="en-US" sz="1400" kern="0" spc="41" dirty="0">
                <a:solidFill>
                  <a:srgbClr val="000000"/>
                </a:solidFill>
                <a:latin typeface="Roboto" pitchFamily="34" charset="0"/>
                <a:ea typeface="Roboto" pitchFamily="34" charset="-122"/>
                <a:cs typeface="Roboto" pitchFamily="34" charset="-120"/>
              </a:rPr>
              <a:t>. What exactly is meant by a “short-term” and “long-term” lease? Section 58 of the Land Act, 2012 defines a </a:t>
            </a:r>
            <a:r>
              <a:rPr lang="en-US" sz="1400" i="1" kern="0" spc="41" dirty="0">
                <a:solidFill>
                  <a:srgbClr val="000000"/>
                </a:solidFill>
                <a:latin typeface="Roboto" pitchFamily="34" charset="0"/>
                <a:ea typeface="Roboto" pitchFamily="34" charset="-122"/>
                <a:cs typeface="Roboto" pitchFamily="34" charset="-120"/>
              </a:rPr>
              <a:t>“short-term” lease as a lease made for a term of two years or less without an option for renewal</a:t>
            </a:r>
            <a:r>
              <a:rPr lang="en-US" sz="1400" kern="0" spc="41" dirty="0">
                <a:solidFill>
                  <a:srgbClr val="000000"/>
                </a:solidFill>
                <a:latin typeface="Roboto" pitchFamily="34" charset="0"/>
                <a:ea typeface="Roboto" pitchFamily="34" charset="-122"/>
                <a:cs typeface="Roboto" pitchFamily="34" charset="-120"/>
              </a:rPr>
              <a:t>; or a periodic lease; or a lease to which section 57(2) applies. It follows that a </a:t>
            </a:r>
            <a:r>
              <a:rPr lang="en-US" sz="1400" i="1" kern="0" spc="41" dirty="0">
                <a:solidFill>
                  <a:srgbClr val="000000"/>
                </a:solidFill>
                <a:latin typeface="Roboto" pitchFamily="34" charset="0"/>
                <a:ea typeface="Roboto" pitchFamily="34" charset="-122"/>
                <a:cs typeface="Roboto" pitchFamily="34" charset="-120"/>
              </a:rPr>
              <a:t>long-term lease is one for a term of more than two years.</a:t>
            </a:r>
            <a:endParaRPr lang="en-US" sz="2000" dirty="0"/>
          </a:p>
        </p:txBody>
      </p:sp>
      <p:sp>
        <p:nvSpPr>
          <p:cNvPr id="6" name="Object 5"/>
          <p:cNvSpPr/>
          <p:nvPr/>
        </p:nvSpPr>
        <p:spPr>
          <a:xfrm>
            <a:off x="5376947" y="3891031"/>
            <a:ext cx="6630599" cy="1365157"/>
          </a:xfrm>
          <a:prstGeom prst="rect">
            <a:avLst/>
          </a:prstGeom>
          <a:noFill/>
        </p:spPr>
        <p:txBody>
          <a:bodyPr wrap="square" lIns="0" tIns="0" rIns="0" bIns="0" rtlCol="0" anchor="t"/>
          <a:lstStyle/>
          <a:p>
            <a:pPr algn="ctr">
              <a:lnSpc>
                <a:spcPts val="2151"/>
              </a:lnSpc>
              <a:spcBef>
                <a:spcPts val="835"/>
              </a:spcBef>
              <a:buNone/>
            </a:pPr>
            <a:r>
              <a:rPr lang="en-US" sz="1400" kern="0" spc="41" dirty="0">
                <a:solidFill>
                  <a:srgbClr val="000000"/>
                </a:solidFill>
                <a:latin typeface="Roboto" pitchFamily="34" charset="0"/>
                <a:ea typeface="Roboto" pitchFamily="34" charset="-122"/>
                <a:cs typeface="Roboto" pitchFamily="34" charset="-120"/>
              </a:rPr>
              <a:t>This distinction is important since a short-term lease may be terminated by either party giving notice to the other, the length of which shall be not less than the period of the tenancy (i.e. if it is a periodic lease renewed by monthly payment of rent, the said notice must be for at least one month) and shall expire on one of the days on which rent is payable.</a:t>
            </a:r>
            <a:endParaRPr lang="en-US" sz="2000" dirty="0"/>
          </a:p>
        </p:txBody>
      </p:sp>
      <p:sp>
        <p:nvSpPr>
          <p:cNvPr id="7" name="Object 6"/>
          <p:cNvSpPr/>
          <p:nvPr/>
        </p:nvSpPr>
        <p:spPr>
          <a:xfrm>
            <a:off x="5376947" y="5364210"/>
            <a:ext cx="6630599" cy="819094"/>
          </a:xfrm>
          <a:prstGeom prst="rect">
            <a:avLst/>
          </a:prstGeom>
          <a:noFill/>
        </p:spPr>
        <p:txBody>
          <a:bodyPr wrap="square" lIns="0" tIns="0" rIns="0" bIns="0" rtlCol="0" anchor="t"/>
          <a:lstStyle/>
          <a:p>
            <a:pPr algn="ctr">
              <a:lnSpc>
                <a:spcPts val="2151"/>
              </a:lnSpc>
              <a:spcBef>
                <a:spcPts val="835"/>
              </a:spcBef>
              <a:buNone/>
            </a:pPr>
            <a:r>
              <a:rPr lang="en-US" sz="1400" kern="0" spc="41" dirty="0">
                <a:solidFill>
                  <a:srgbClr val="000000"/>
                </a:solidFill>
                <a:latin typeface="Roboto" pitchFamily="34" charset="0"/>
                <a:ea typeface="Roboto" pitchFamily="34" charset="-122"/>
                <a:cs typeface="Roboto" pitchFamily="34" charset="-120"/>
              </a:rPr>
              <a:t>On the other hand, a long-term lease differs from a short-term lease in that the former must be </a:t>
            </a:r>
            <a:r>
              <a:rPr lang="en-US" sz="1400" b="1" i="1" kern="0" spc="41" dirty="0">
                <a:solidFill>
                  <a:srgbClr val="000000"/>
                </a:solidFill>
                <a:latin typeface="Roboto" pitchFamily="34" charset="0"/>
                <a:ea typeface="Roboto" pitchFamily="34" charset="-122"/>
                <a:cs typeface="Roboto" pitchFamily="34" charset="-120"/>
              </a:rPr>
              <a:t>registered at the lands registry for it to have effect as a legally binding lease.</a:t>
            </a:r>
            <a:endParaRPr lang="en-US"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4728932" cy="5913546"/>
          </a:xfrm>
          <a:prstGeom prst="rect">
            <a:avLst/>
          </a:prstGeom>
          <a:solidFill>
            <a:srgbClr val="128181"/>
          </a:solidFill>
        </p:spPr>
      </p:sp>
      <p:pic>
        <p:nvPicPr>
          <p:cNvPr id="3" name="Object 2" descr="preencoded.png"/>
          <p:cNvPicPr>
            <a:picLocks noChangeAspect="1"/>
          </p:cNvPicPr>
          <p:nvPr/>
        </p:nvPicPr>
        <p:blipFill>
          <a:blip r:embed="rId3"/>
          <a:srcRect l="23344" r="23344"/>
          <a:stretch/>
        </p:blipFill>
        <p:spPr>
          <a:xfrm>
            <a:off x="476131" y="476131"/>
            <a:ext cx="4728932" cy="5913546"/>
          </a:xfrm>
          <a:prstGeom prst="rect">
            <a:avLst/>
          </a:prstGeom>
        </p:spPr>
      </p:pic>
      <p:sp>
        <p:nvSpPr>
          <p:cNvPr id="4" name="Object 3"/>
          <p:cNvSpPr/>
          <p:nvPr/>
        </p:nvSpPr>
        <p:spPr>
          <a:xfrm>
            <a:off x="5382184" y="781301"/>
            <a:ext cx="6620125" cy="2592533"/>
          </a:xfrm>
          <a:prstGeom prst="rect">
            <a:avLst/>
          </a:prstGeom>
          <a:noFill/>
        </p:spPr>
        <p:txBody>
          <a:bodyPr wrap="square" lIns="0" tIns="0" rIns="0" bIns="0" rtlCol="0" anchor="t"/>
          <a:lstStyle/>
          <a:p>
            <a:pPr algn="ctr">
              <a:lnSpc>
                <a:spcPts val="2270"/>
              </a:lnSpc>
              <a:buNone/>
            </a:pPr>
            <a:r>
              <a:rPr lang="en-US" sz="1600" kern="0" spc="43" dirty="0">
                <a:solidFill>
                  <a:srgbClr val="000000"/>
                </a:solidFill>
                <a:latin typeface="Roboto" pitchFamily="34" charset="0"/>
                <a:ea typeface="Roboto" pitchFamily="34" charset="-122"/>
                <a:cs typeface="Roboto" pitchFamily="34" charset="-120"/>
              </a:rPr>
              <a:t>Section 54(5) of the Land Registration Act 2012 provides that the Lands Registrar shall register long-term leases and issue certificates of lease over apartments, flats, maisonettes, townhouses or offices having the effect of conferring ownership if the property is properly </a:t>
            </a:r>
            <a:r>
              <a:rPr lang="en-US" sz="1600" i="1" kern="0" spc="43" dirty="0">
                <a:solidFill>
                  <a:srgbClr val="000000"/>
                </a:solidFill>
                <a:latin typeface="Roboto" pitchFamily="34" charset="0"/>
                <a:ea typeface="Roboto" pitchFamily="34" charset="-122"/>
                <a:cs typeface="Roboto" pitchFamily="34" charset="-120"/>
              </a:rPr>
              <a:t>geo-referenced and approved by the statutory body responsible for the survey of the land.</a:t>
            </a:r>
            <a:r>
              <a:rPr lang="en-US" sz="1600" kern="0" spc="43" dirty="0">
                <a:solidFill>
                  <a:srgbClr val="000000"/>
                </a:solidFill>
                <a:latin typeface="Roboto" pitchFamily="34" charset="0"/>
                <a:ea typeface="Roboto" pitchFamily="34" charset="-122"/>
                <a:cs typeface="Roboto" pitchFamily="34" charset="-120"/>
              </a:rPr>
              <a:t> It is the landlord’s obligation to apply for registration of a lease. If a long-term lease is unregistered, then the lease is voidable with both parties having the right to elect whether to annul the lease or to affirm it.</a:t>
            </a:r>
            <a:endParaRPr lang="en-US" sz="2000" dirty="0"/>
          </a:p>
        </p:txBody>
      </p:sp>
      <p:sp>
        <p:nvSpPr>
          <p:cNvPr id="5" name="Object 4"/>
          <p:cNvSpPr/>
          <p:nvPr/>
        </p:nvSpPr>
        <p:spPr>
          <a:xfrm>
            <a:off x="5382184" y="3487957"/>
            <a:ext cx="6620125" cy="2592533"/>
          </a:xfrm>
          <a:prstGeom prst="rect">
            <a:avLst/>
          </a:prstGeom>
          <a:noFill/>
        </p:spPr>
        <p:txBody>
          <a:bodyPr wrap="square" lIns="0" tIns="0" rIns="0" bIns="0" rtlCol="0" anchor="t"/>
          <a:lstStyle/>
          <a:p>
            <a:pPr algn="ctr">
              <a:lnSpc>
                <a:spcPts val="2270"/>
              </a:lnSpc>
              <a:spcBef>
                <a:spcPts val="881"/>
              </a:spcBef>
              <a:buNone/>
            </a:pPr>
            <a:r>
              <a:rPr lang="en-US" sz="1600" kern="0" spc="43" dirty="0">
                <a:solidFill>
                  <a:srgbClr val="000000"/>
                </a:solidFill>
                <a:latin typeface="Roboto" pitchFamily="34" charset="0"/>
                <a:ea typeface="Roboto" pitchFamily="34" charset="-122"/>
                <a:cs typeface="Roboto" pitchFamily="34" charset="-120"/>
              </a:rPr>
              <a:t>However, despite the landlord failing to register a lease, the same shall have effect as a simple contract between the landlord and tenant. This is informed by the East African Court of Appeal’s holding in </a:t>
            </a:r>
            <a:r>
              <a:rPr lang="en-US" sz="1600" b="1" u="sng" kern="0" spc="43" dirty="0">
                <a:solidFill>
                  <a:srgbClr val="000000"/>
                </a:solidFill>
                <a:latin typeface="Roboto" pitchFamily="34" charset="0"/>
                <a:ea typeface="Roboto" pitchFamily="34" charset="-122"/>
                <a:cs typeface="Roboto" pitchFamily="34" charset="-120"/>
              </a:rPr>
              <a:t>Souza Figneiredo vs Moorings Hotel Co. Ltd, (1960) E.A. 962</a:t>
            </a:r>
            <a:r>
              <a:rPr lang="en-US" sz="1600" i="1" kern="0" spc="43" dirty="0">
                <a:solidFill>
                  <a:srgbClr val="000000"/>
                </a:solidFill>
                <a:latin typeface="Roboto" pitchFamily="34" charset="0"/>
                <a:ea typeface="Roboto" pitchFamily="34" charset="-122"/>
                <a:cs typeface="Roboto" pitchFamily="34" charset="-120"/>
              </a:rPr>
              <a:t> as below:</a:t>
            </a:r>
            <a:r>
              <a:rPr lang="en-US" sz="1600" kern="0" spc="43" dirty="0">
                <a:solidFill>
                  <a:srgbClr val="181818">
                    <a:alpha val="80000"/>
                  </a:srgbClr>
                </a:solidFill>
                <a:latin typeface="Roboto" pitchFamily="34" charset="0"/>
                <a:ea typeface="Roboto" pitchFamily="34" charset="-122"/>
                <a:cs typeface="Roboto" pitchFamily="34" charset="-120"/>
              </a:rPr>
              <a:t> </a:t>
            </a:r>
            <a:r>
              <a:rPr lang="en-US" sz="1600" i="1" kern="0" spc="43" dirty="0">
                <a:solidFill>
                  <a:srgbClr val="000000"/>
                </a:solidFill>
                <a:latin typeface="Roboto" pitchFamily="34" charset="0"/>
                <a:ea typeface="Roboto" pitchFamily="34" charset="-122"/>
                <a:cs typeface="Roboto" pitchFamily="34" charset="-120"/>
              </a:rPr>
              <a:t>“an unregistered document operates as a contract inter-partes and can confer on the party in the possession of an intending leassee a right to enforce the contract specifically and obtain from the intending lessor a registerable lease and further that a covenant to pay rent in the unregistered document was enforceable.</a:t>
            </a:r>
            <a:r>
              <a:rPr lang="en-US" sz="1600" kern="0" spc="43" dirty="0">
                <a:solidFill>
                  <a:srgbClr val="000000"/>
                </a:solidFill>
                <a:latin typeface="Roboto" pitchFamily="34" charset="0"/>
                <a:ea typeface="Roboto" pitchFamily="34" charset="-122"/>
                <a:cs typeface="Roboto" pitchFamily="34" charset="-120"/>
              </a:rPr>
              <a:t>”</a:t>
            </a:r>
            <a:endParaRPr lang="en-US"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22411" t="-1621" r="22411" b="-1621"/>
          <a:stretch/>
        </p:blipFill>
        <p:spPr>
          <a:xfrm>
            <a:off x="476131" y="476131"/>
            <a:ext cx="4728932" cy="5913546"/>
          </a:xfrm>
          <a:prstGeom prst="rect">
            <a:avLst/>
          </a:prstGeom>
        </p:spPr>
      </p:pic>
      <p:sp>
        <p:nvSpPr>
          <p:cNvPr id="3" name="Object 2"/>
          <p:cNvSpPr/>
          <p:nvPr/>
        </p:nvSpPr>
        <p:spPr>
          <a:xfrm>
            <a:off x="5371709" y="576565"/>
            <a:ext cx="6641074" cy="1728355"/>
          </a:xfrm>
          <a:prstGeom prst="rect">
            <a:avLst/>
          </a:prstGeom>
          <a:noFill/>
        </p:spPr>
        <p:txBody>
          <a:bodyPr wrap="square" lIns="0" tIns="0" rIns="0" bIns="0" rtlCol="0" anchor="t"/>
          <a:lstStyle/>
          <a:p>
            <a:pPr algn="ctr">
              <a:lnSpc>
                <a:spcPts val="2270"/>
              </a:lnSpc>
              <a:buNone/>
            </a:pPr>
            <a:r>
              <a:rPr lang="en-US" sz="1600" kern="0" spc="43" dirty="0">
                <a:solidFill>
                  <a:srgbClr val="000000"/>
                </a:solidFill>
                <a:latin typeface="Roboto" pitchFamily="34" charset="0"/>
                <a:ea typeface="Roboto" pitchFamily="34" charset="-122"/>
                <a:cs typeface="Roboto" pitchFamily="34" charset="-120"/>
              </a:rPr>
              <a:t>Let us imagine a second scenario, you are desirous of terminating a lease but unfortunately, the lease did not contain </a:t>
            </a:r>
            <a:r>
              <a:rPr lang="en-US" sz="1600" b="1" kern="0" spc="43" dirty="0">
                <a:solidFill>
                  <a:srgbClr val="000000"/>
                </a:solidFill>
                <a:latin typeface="Roboto" pitchFamily="34" charset="0"/>
                <a:ea typeface="Roboto" pitchFamily="34" charset="-122"/>
                <a:cs typeface="Roboto" pitchFamily="34" charset="-120"/>
              </a:rPr>
              <a:t>a termination clause either by design or mistake.</a:t>
            </a:r>
            <a:r>
              <a:rPr lang="en-US" sz="1600" kern="0" spc="43" dirty="0">
                <a:solidFill>
                  <a:srgbClr val="000000"/>
                </a:solidFill>
                <a:latin typeface="Roboto" pitchFamily="34" charset="0"/>
                <a:ea typeface="Roboto" pitchFamily="34" charset="-122"/>
                <a:cs typeface="Roboto" pitchFamily="34" charset="-120"/>
              </a:rPr>
              <a:t> Commercial leases in particular tend not to have a termination clause with the landlord’s intention being to bind the tenant to the premises for the entire duration of the lease.</a:t>
            </a:r>
            <a:endParaRPr lang="en-US" sz="2000" dirty="0"/>
          </a:p>
        </p:txBody>
      </p:sp>
      <p:sp>
        <p:nvSpPr>
          <p:cNvPr id="4" name="Object 3"/>
          <p:cNvSpPr/>
          <p:nvPr/>
        </p:nvSpPr>
        <p:spPr>
          <a:xfrm>
            <a:off x="5371709" y="2252047"/>
            <a:ext cx="6641074" cy="1728355"/>
          </a:xfrm>
          <a:prstGeom prst="rect">
            <a:avLst/>
          </a:prstGeom>
          <a:noFill/>
        </p:spPr>
        <p:txBody>
          <a:bodyPr wrap="square" lIns="0" tIns="0" rIns="0" bIns="0" rtlCol="0" anchor="t"/>
          <a:lstStyle/>
          <a:p>
            <a:pPr algn="ctr">
              <a:lnSpc>
                <a:spcPts val="2270"/>
              </a:lnSpc>
              <a:spcBef>
                <a:spcPts val="881"/>
              </a:spcBef>
              <a:buNone/>
            </a:pPr>
            <a:r>
              <a:rPr lang="en-US" sz="1600" kern="0" spc="43" dirty="0">
                <a:solidFill>
                  <a:srgbClr val="000000"/>
                </a:solidFill>
                <a:latin typeface="Roboto" pitchFamily="34" charset="0"/>
                <a:ea typeface="Roboto" pitchFamily="34" charset="-122"/>
                <a:cs typeface="Roboto" pitchFamily="34" charset="-120"/>
              </a:rPr>
              <a:t>It is often difficult for tenants to terminate the lease before the expiry of the agreed term of the lease. </a:t>
            </a:r>
            <a:r>
              <a:rPr lang="en-US" sz="1600" b="1" i="1" kern="0" spc="43" dirty="0">
                <a:solidFill>
                  <a:srgbClr val="000000"/>
                </a:solidFill>
                <a:latin typeface="Roboto" pitchFamily="34" charset="0"/>
                <a:ea typeface="Roboto" pitchFamily="34" charset="-122"/>
                <a:cs typeface="Roboto" pitchFamily="34" charset="-120"/>
              </a:rPr>
              <a:t>Premature terminations give the landlord the right to seek compensation from the tenant for breach of the lease</a:t>
            </a:r>
            <a:r>
              <a:rPr lang="en-US" sz="1600" kern="0" spc="43" dirty="0">
                <a:solidFill>
                  <a:srgbClr val="000000"/>
                </a:solidFill>
                <a:latin typeface="Roboto" pitchFamily="34" charset="0"/>
                <a:ea typeface="Roboto" pitchFamily="34" charset="-122"/>
                <a:cs typeface="Roboto" pitchFamily="34" charset="-120"/>
              </a:rPr>
              <a:t>. The amount of compensation may vary depending on the circumstances leading to exit but it can be as high as the rent that would be payable for the unexpired term of the lease.</a:t>
            </a:r>
            <a:endParaRPr lang="en-US" sz="2000" dirty="0"/>
          </a:p>
        </p:txBody>
      </p:sp>
      <p:sp>
        <p:nvSpPr>
          <p:cNvPr id="5" name="Object 4"/>
          <p:cNvSpPr/>
          <p:nvPr/>
        </p:nvSpPr>
        <p:spPr>
          <a:xfrm>
            <a:off x="5371709" y="4261521"/>
            <a:ext cx="6641074" cy="2016415"/>
          </a:xfrm>
          <a:prstGeom prst="rect">
            <a:avLst/>
          </a:prstGeom>
          <a:noFill/>
        </p:spPr>
        <p:txBody>
          <a:bodyPr wrap="square" lIns="0" tIns="0" rIns="0" bIns="0" rtlCol="0" anchor="t"/>
          <a:lstStyle/>
          <a:p>
            <a:pPr algn="ctr">
              <a:lnSpc>
                <a:spcPts val="2270"/>
              </a:lnSpc>
              <a:spcBef>
                <a:spcPts val="881"/>
              </a:spcBef>
              <a:buNone/>
            </a:pPr>
            <a:r>
              <a:rPr lang="en-US" sz="1600" kern="0" spc="43" dirty="0">
                <a:solidFill>
                  <a:srgbClr val="000000"/>
                </a:solidFill>
                <a:latin typeface="Roboto" pitchFamily="34" charset="0"/>
                <a:ea typeface="Roboto" pitchFamily="34" charset="-122"/>
                <a:cs typeface="Roboto" pitchFamily="34" charset="-120"/>
              </a:rPr>
              <a:t>If a tenant is constrained to terminate his or her lease before its end date, it is advisable to </a:t>
            </a:r>
            <a:r>
              <a:rPr lang="en-US" sz="1600" b="1" kern="0" spc="43" dirty="0">
                <a:solidFill>
                  <a:srgbClr val="000000"/>
                </a:solidFill>
                <a:latin typeface="Roboto" pitchFamily="34" charset="0"/>
                <a:ea typeface="Roboto" pitchFamily="34" charset="-122"/>
                <a:cs typeface="Roboto" pitchFamily="34" charset="-120"/>
              </a:rPr>
              <a:t>negotiate exit terms for</a:t>
            </a:r>
            <a:r>
              <a:rPr lang="en-US" sz="1600" kern="0" spc="43" dirty="0">
                <a:solidFill>
                  <a:srgbClr val="000000"/>
                </a:solidFill>
                <a:latin typeface="Roboto" pitchFamily="34" charset="0"/>
                <a:ea typeface="Roboto" pitchFamily="34" charset="-122"/>
                <a:cs typeface="Roboto" pitchFamily="34" charset="-120"/>
              </a:rPr>
              <a:t> such exit with the landlord. Where there is an obvious demand for the premises, the landlord may be willing to accept an early termination without any penalty or at a minimal fee. If demand is scarce, the landlord/ realtor recommendation may push a hard bargain and negotiate for high compensation.</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28181"/>
        </a:solidFill>
        <a:effectLst/>
      </p:bgPr>
    </p:bg>
    <p:spTree>
      <p:nvGrpSpPr>
        <p:cNvPr id="1" name=""/>
        <p:cNvGrpSpPr/>
        <p:nvPr/>
      </p:nvGrpSpPr>
      <p:grpSpPr>
        <a:xfrm>
          <a:off x="0" y="0"/>
          <a:ext cx="0" cy="0"/>
          <a:chOff x="0" y="0"/>
          <a:chExt cx="0" cy="0"/>
        </a:xfrm>
      </p:grpSpPr>
      <p:sp>
        <p:nvSpPr>
          <p:cNvPr id="2" name="Object 1"/>
          <p:cNvSpPr/>
          <p:nvPr/>
        </p:nvSpPr>
        <p:spPr>
          <a:xfrm>
            <a:off x="1087483" y="2709780"/>
            <a:ext cx="10013986" cy="1521238"/>
          </a:xfrm>
          <a:prstGeom prst="rect">
            <a:avLst/>
          </a:prstGeom>
          <a:noFill/>
        </p:spPr>
        <p:txBody>
          <a:bodyPr wrap="square" lIns="0" tIns="0" rIns="0" bIns="0" rtlCol="0" anchor="t"/>
          <a:lstStyle/>
          <a:p>
            <a:pPr algn="ctr">
              <a:lnSpc>
                <a:spcPts val="5991"/>
              </a:lnSpc>
              <a:buNone/>
            </a:pPr>
            <a:r>
              <a:rPr lang="en-US" sz="5625" dirty="0">
                <a:solidFill>
                  <a:srgbClr val="FFFFFF"/>
                </a:solidFill>
                <a:latin typeface="Playfair Display" pitchFamily="34" charset="0"/>
                <a:ea typeface="Playfair Display" pitchFamily="34" charset="-122"/>
                <a:cs typeface="Playfair Display" pitchFamily="34" charset="-120"/>
              </a:rPr>
              <a:t>Legal Framework Governing Home Ownership in Kenya</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22411" t="-1621" r="22411" b="-1621"/>
          <a:stretch/>
        </p:blipFill>
        <p:spPr>
          <a:xfrm>
            <a:off x="476131" y="476131"/>
            <a:ext cx="4728932" cy="5913546"/>
          </a:xfrm>
          <a:prstGeom prst="rect">
            <a:avLst/>
          </a:prstGeom>
        </p:spPr>
      </p:pic>
      <p:sp>
        <p:nvSpPr>
          <p:cNvPr id="3" name="Object 2"/>
          <p:cNvSpPr/>
          <p:nvPr/>
        </p:nvSpPr>
        <p:spPr>
          <a:xfrm>
            <a:off x="5371709" y="670154"/>
            <a:ext cx="6641074" cy="3352111"/>
          </a:xfrm>
          <a:prstGeom prst="rect">
            <a:avLst/>
          </a:prstGeom>
          <a:noFill/>
        </p:spPr>
        <p:txBody>
          <a:bodyPr wrap="square" lIns="0" tIns="0" rIns="0" bIns="0" rtlCol="0" anchor="t"/>
          <a:lstStyle/>
          <a:p>
            <a:pPr algn="ctr">
              <a:lnSpc>
                <a:spcPts val="2032"/>
              </a:lnSpc>
              <a:buNone/>
            </a:pPr>
            <a:r>
              <a:rPr lang="en-US" sz="1400" kern="0" spc="39" dirty="0">
                <a:solidFill>
                  <a:srgbClr val="000000"/>
                </a:solidFill>
                <a:latin typeface="Roboto" pitchFamily="34" charset="0"/>
                <a:ea typeface="Roboto" pitchFamily="34" charset="-122"/>
                <a:cs typeface="Roboto" pitchFamily="34" charset="-120"/>
              </a:rPr>
              <a:t>Let us imagine a second scenario, you are desirous of terminating a lease but unfortunately, the lease did not contain </a:t>
            </a:r>
            <a:r>
              <a:rPr lang="en-US" sz="1400" b="1" kern="0" spc="39" dirty="0">
                <a:solidFill>
                  <a:srgbClr val="000000"/>
                </a:solidFill>
                <a:latin typeface="Roboto" pitchFamily="34" charset="0"/>
                <a:ea typeface="Roboto" pitchFamily="34" charset="-122"/>
                <a:cs typeface="Roboto" pitchFamily="34" charset="-120"/>
              </a:rPr>
              <a:t>a termination clause either by design or mistake.</a:t>
            </a:r>
            <a:r>
              <a:rPr lang="en-US" sz="1400" kern="0" spc="39" dirty="0">
                <a:solidFill>
                  <a:srgbClr val="000000"/>
                </a:solidFill>
                <a:latin typeface="Roboto" pitchFamily="34" charset="0"/>
                <a:ea typeface="Roboto" pitchFamily="34" charset="-122"/>
                <a:cs typeface="Roboto" pitchFamily="34" charset="-120"/>
              </a:rPr>
              <a:t> Commercial leases in particular tend not to have a termin</a:t>
            </a:r>
            <a:r>
              <a:rPr lang="en-US" sz="1400" kern="0" spc="39" dirty="0">
                <a:solidFill>
                  <a:srgbClr val="181818">
                    <a:alpha val="80000"/>
                  </a:srgbClr>
                </a:solidFill>
                <a:latin typeface="Roboto" pitchFamily="34" charset="0"/>
                <a:ea typeface="Roboto" pitchFamily="34" charset="-122"/>
                <a:cs typeface="Roboto" pitchFamily="34" charset="-120"/>
              </a:rPr>
              <a:t> </a:t>
            </a:r>
            <a:r>
              <a:rPr lang="en-US" sz="1400" kern="0" spc="39" dirty="0">
                <a:solidFill>
                  <a:srgbClr val="000000"/>
                </a:solidFill>
                <a:latin typeface="Roboto" pitchFamily="34" charset="0"/>
                <a:ea typeface="Roboto" pitchFamily="34" charset="-122"/>
                <a:cs typeface="Roboto" pitchFamily="34" charset="-120"/>
              </a:rPr>
              <a:t>For a tenant to walk out on an unregistered long-term lease as in scenario 1 or a lease without a termination clause as in scenario 2 he or she must first identify a </a:t>
            </a:r>
            <a:r>
              <a:rPr lang="en-US" sz="1400" b="1" u="sng" kern="0" spc="39" dirty="0">
                <a:solidFill>
                  <a:srgbClr val="000000"/>
                </a:solidFill>
                <a:latin typeface="Roboto" pitchFamily="34" charset="0"/>
                <a:ea typeface="Roboto" pitchFamily="34" charset="-122"/>
                <a:cs typeface="Roboto" pitchFamily="34" charset="-120"/>
              </a:rPr>
              <a:t>good cause for termination.</a:t>
            </a:r>
            <a:r>
              <a:rPr lang="en-US" sz="1400" u="sng" kern="0" spc="39" dirty="0">
                <a:solidFill>
                  <a:srgbClr val="000000"/>
                </a:solidFill>
                <a:latin typeface="Roboto" pitchFamily="34" charset="0"/>
                <a:ea typeface="Roboto" pitchFamily="34" charset="-122"/>
                <a:cs typeface="Roboto" pitchFamily="34" charset="-120"/>
              </a:rPr>
              <a:t> </a:t>
            </a:r>
            <a:r>
              <a:rPr lang="en-US" sz="1400" kern="0" spc="39" dirty="0">
                <a:solidFill>
                  <a:srgbClr val="000000"/>
                </a:solidFill>
                <a:latin typeface="Roboto" pitchFamily="34" charset="0"/>
                <a:ea typeface="Roboto" pitchFamily="34" charset="-122"/>
                <a:cs typeface="Roboto" pitchFamily="34" charset="-120"/>
              </a:rPr>
              <a:t>That is, if there has been any breach of core obligations under the contract by the landlord, in which case the tenant generally has rights to terminate even without this being expressly stated. Sometimes it may be worth considering whether something in the creation of the lease constitutes good cause for termination e.g. mistake, duress or a misrepresentation that induced the tenant to enter into the lease, in which case there may also be a right of rescission. In this case the contract is not just terminated but void from the beginning.</a:t>
            </a:r>
            <a:endParaRPr lang="en-US" sz="2000" dirty="0"/>
          </a:p>
        </p:txBody>
      </p:sp>
      <p:sp>
        <p:nvSpPr>
          <p:cNvPr id="4" name="Object 3"/>
          <p:cNvSpPr/>
          <p:nvPr/>
        </p:nvSpPr>
        <p:spPr>
          <a:xfrm>
            <a:off x="5371709" y="4124335"/>
            <a:ext cx="6641074" cy="2062837"/>
          </a:xfrm>
          <a:prstGeom prst="rect">
            <a:avLst/>
          </a:prstGeom>
          <a:noFill/>
        </p:spPr>
        <p:txBody>
          <a:bodyPr wrap="square" lIns="0" tIns="0" rIns="0" bIns="0" rtlCol="0" anchor="t"/>
          <a:lstStyle/>
          <a:p>
            <a:pPr algn="ctr">
              <a:lnSpc>
                <a:spcPts val="2032"/>
              </a:lnSpc>
              <a:spcBef>
                <a:spcPts val="788"/>
              </a:spcBef>
              <a:buNone/>
            </a:pPr>
            <a:r>
              <a:rPr lang="en-US" sz="1400" kern="0" spc="39" dirty="0">
                <a:solidFill>
                  <a:srgbClr val="000000"/>
                </a:solidFill>
                <a:latin typeface="Roboto" pitchFamily="34" charset="0"/>
                <a:ea typeface="Roboto" pitchFamily="34" charset="-122"/>
                <a:cs typeface="Roboto" pitchFamily="34" charset="-120"/>
              </a:rPr>
              <a:t>The final manner in which a tenant may protect themselves in the event of a need for a loophole to extricate himself/herself from a lease is to negotiate for the inclusion of a </a:t>
            </a:r>
            <a:r>
              <a:rPr lang="en-US" sz="1400" b="1" kern="0" spc="39" dirty="0">
                <a:solidFill>
                  <a:srgbClr val="000000"/>
                </a:solidFill>
                <a:latin typeface="Roboto" pitchFamily="34" charset="0"/>
                <a:ea typeface="Roboto" pitchFamily="34" charset="-122"/>
                <a:cs typeface="Roboto" pitchFamily="34" charset="-120"/>
              </a:rPr>
              <a:t>lease break clause/ Side Letter </a:t>
            </a:r>
            <a:r>
              <a:rPr lang="en-US" sz="1400" kern="0" spc="39" dirty="0">
                <a:solidFill>
                  <a:srgbClr val="000000"/>
                </a:solidFill>
                <a:latin typeface="Roboto" pitchFamily="34" charset="0"/>
                <a:ea typeface="Roboto" pitchFamily="34" charset="-122"/>
                <a:cs typeface="Roboto" pitchFamily="34" charset="-120"/>
              </a:rPr>
              <a:t>by way of an addendum to the lease. A lease break clause gives the tenant the power to terminate the lease after a fixed duration of time e.g. every 6 months, provided that the lessee has met all his rental obligations and complied with all his obligations in the lease.</a:t>
            </a:r>
            <a:r>
              <a:rPr lang="en-US" sz="1400" kern="0" spc="39" dirty="0">
                <a:solidFill>
                  <a:srgbClr val="181818">
                    <a:alpha val="80000"/>
                  </a:srgbClr>
                </a:solidFill>
                <a:latin typeface="Roboto" pitchFamily="34" charset="0"/>
                <a:ea typeface="Roboto" pitchFamily="34" charset="-122"/>
                <a:cs typeface="Roboto" pitchFamily="34" charset="-120"/>
              </a:rPr>
              <a:t>  </a:t>
            </a:r>
            <a:r>
              <a:rPr lang="en-US" sz="1400" kern="0" spc="39" dirty="0">
                <a:solidFill>
                  <a:srgbClr val="000000"/>
                </a:solidFill>
                <a:latin typeface="Roboto" pitchFamily="34" charset="0"/>
                <a:ea typeface="Roboto" pitchFamily="34" charset="-122"/>
                <a:cs typeface="Roboto" pitchFamily="34" charset="-120"/>
              </a:rPr>
              <a:t>ation clause with the landlord’s intention being to bind the tenant to the premises for the entire duration of the lease.</a:t>
            </a:r>
            <a:endParaRPr lang="en-US"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128181"/>
        </a:solidFill>
        <a:effectLst/>
      </p:bgPr>
    </p:bg>
    <p:spTree>
      <p:nvGrpSpPr>
        <p:cNvPr id="1" name=""/>
        <p:cNvGrpSpPr/>
        <p:nvPr/>
      </p:nvGrpSpPr>
      <p:grpSpPr>
        <a:xfrm>
          <a:off x="0" y="0"/>
          <a:ext cx="0" cy="0"/>
          <a:chOff x="0" y="0"/>
          <a:chExt cx="0" cy="0"/>
        </a:xfrm>
      </p:grpSpPr>
      <p:sp>
        <p:nvSpPr>
          <p:cNvPr id="2" name="Object 1"/>
          <p:cNvSpPr/>
          <p:nvPr/>
        </p:nvSpPr>
        <p:spPr>
          <a:xfrm>
            <a:off x="2831551" y="3090685"/>
            <a:ext cx="6525851" cy="760619"/>
          </a:xfrm>
          <a:prstGeom prst="rect">
            <a:avLst/>
          </a:prstGeom>
          <a:noFill/>
        </p:spPr>
        <p:txBody>
          <a:bodyPr wrap="square" lIns="0" tIns="0" rIns="0" bIns="0" rtlCol="0" anchor="t"/>
          <a:lstStyle/>
          <a:p>
            <a:pPr algn="ctr">
              <a:lnSpc>
                <a:spcPts val="5991"/>
              </a:lnSpc>
              <a:buNone/>
            </a:pPr>
            <a:r>
              <a:rPr lang="en-US" sz="5625" dirty="0">
                <a:solidFill>
                  <a:srgbClr val="FFFFFF"/>
                </a:solidFill>
                <a:latin typeface="Playfair Display" pitchFamily="34" charset="0"/>
                <a:ea typeface="Playfair Display" pitchFamily="34" charset="-122"/>
                <a:cs typeface="Playfair Display" pitchFamily="34" charset="-120"/>
              </a:rPr>
              <a:t>Corporate Leasing</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6881044" y="476131"/>
            <a:ext cx="4841299" cy="5913546"/>
          </a:xfrm>
          <a:prstGeom prst="rect">
            <a:avLst/>
          </a:prstGeom>
          <a:solidFill>
            <a:srgbClr val="128181"/>
          </a:solidFill>
        </p:spPr>
      </p:sp>
      <p:pic>
        <p:nvPicPr>
          <p:cNvPr id="3" name="Object 2" descr="preencoded.png"/>
          <p:cNvPicPr>
            <a:picLocks noChangeAspect="1"/>
          </p:cNvPicPr>
          <p:nvPr/>
        </p:nvPicPr>
        <p:blipFill>
          <a:blip r:embed="rId3"/>
          <a:srcRect l="22697" r="22697"/>
          <a:stretch/>
        </p:blipFill>
        <p:spPr>
          <a:xfrm>
            <a:off x="6881044" y="476131"/>
            <a:ext cx="4841299" cy="5913546"/>
          </a:xfrm>
          <a:prstGeom prst="rect">
            <a:avLst/>
          </a:prstGeom>
        </p:spPr>
      </p:pic>
      <p:sp>
        <p:nvSpPr>
          <p:cNvPr id="4" name="Object 3"/>
          <p:cNvSpPr/>
          <p:nvPr/>
        </p:nvSpPr>
        <p:spPr>
          <a:xfrm>
            <a:off x="214259" y="2079502"/>
            <a:ext cx="6452526" cy="507079"/>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What is a Lease?</a:t>
            </a:r>
            <a:endParaRPr lang="en-US" dirty="0"/>
          </a:p>
        </p:txBody>
      </p:sp>
      <p:sp>
        <p:nvSpPr>
          <p:cNvPr id="5" name="Object 4"/>
          <p:cNvSpPr/>
          <p:nvPr/>
        </p:nvSpPr>
        <p:spPr>
          <a:xfrm>
            <a:off x="214259" y="2676897"/>
            <a:ext cx="6452526" cy="2123693"/>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91919"/>
                </a:solidFill>
                <a:latin typeface="Roboto" pitchFamily="34" charset="0"/>
                <a:ea typeface="Roboto" pitchFamily="34" charset="-122"/>
                <a:cs typeface="Roboto" pitchFamily="34" charset="-120"/>
              </a:rPr>
              <a:t>Legally, a lease is a document creating an interest in land for a fixed period of time and usually in consideration of the payment of rent. In strictly legal terms it has been defined as a contract for the exclusive possession and profit of land for some determinate time. A lease, therefore, creates for a term of years, a leasehold relationship between a landlord (or lessor) and tenant (or lessee). </a:t>
            </a:r>
            <a:endParaRPr lang="en-US"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Essential Elements of a Valid Lease</a:t>
            </a:r>
            <a:endParaRPr lang="en-US" dirty="0"/>
          </a:p>
        </p:txBody>
      </p:sp>
      <p:sp>
        <p:nvSpPr>
          <p:cNvPr id="4" name="Object 3"/>
          <p:cNvSpPr/>
          <p:nvPr/>
        </p:nvSpPr>
        <p:spPr>
          <a:xfrm>
            <a:off x="476131" y="1580755"/>
            <a:ext cx="3618595" cy="2304474"/>
          </a:xfrm>
          <a:prstGeom prst="rect">
            <a:avLst/>
          </a:prstGeom>
          <a:solidFill>
            <a:srgbClr val="128181">
              <a:alpha val="30000"/>
            </a:srgbClr>
          </a:solidFill>
        </p:spPr>
      </p:sp>
      <p:sp>
        <p:nvSpPr>
          <p:cNvPr id="5" name="Object 4"/>
          <p:cNvSpPr/>
          <p:nvPr/>
        </p:nvSpPr>
        <p:spPr>
          <a:xfrm>
            <a:off x="761810" y="1800965"/>
            <a:ext cx="3456711" cy="290440"/>
          </a:xfrm>
          <a:prstGeom prst="rect">
            <a:avLst/>
          </a:prstGeom>
          <a:noFill/>
        </p:spPr>
        <p:txBody>
          <a:bodyPr wrap="square" lIns="0" tIns="0" rIns="0" bIns="0" rtlCol="0" anchor="t"/>
          <a:lstStyle/>
          <a:p>
            <a:pPr algn="l">
              <a:lnSpc>
                <a:spcPts val="2288"/>
              </a:lnSpc>
              <a:buNone/>
            </a:pPr>
            <a:r>
              <a:rPr lang="en-US" sz="1696" b="1" kern="0" spc="169" dirty="0">
                <a:solidFill>
                  <a:srgbClr val="181818">
                    <a:alpha val="80000"/>
                  </a:srgbClr>
                </a:solidFill>
                <a:latin typeface="Roboto" pitchFamily="34" charset="0"/>
                <a:ea typeface="Roboto" pitchFamily="34" charset="-122"/>
                <a:cs typeface="Roboto" pitchFamily="34" charset="-120"/>
              </a:rPr>
              <a:t>OCCUPIER OR LESSEE</a:t>
            </a:r>
            <a:endParaRPr lang="en-US" dirty="0"/>
          </a:p>
        </p:txBody>
      </p:sp>
      <p:sp>
        <p:nvSpPr>
          <p:cNvPr id="6" name="Object 5"/>
          <p:cNvSpPr/>
          <p:nvPr/>
        </p:nvSpPr>
        <p:spPr>
          <a:xfrm>
            <a:off x="761811" y="2211628"/>
            <a:ext cx="3261048" cy="600520"/>
          </a:xfrm>
          <a:prstGeom prst="rect">
            <a:avLst/>
          </a:prstGeom>
          <a:noFill/>
        </p:spPr>
        <p:txBody>
          <a:bodyPr wrap="square" lIns="0" tIns="0" rIns="0" bIns="0" rtlCol="0" anchor="t"/>
          <a:lstStyle/>
          <a:p>
            <a:pPr algn="l">
              <a:lnSpc>
                <a:spcPts val="2365"/>
              </a:lnSpc>
              <a:spcBef>
                <a:spcPts val="929"/>
              </a:spcBef>
              <a:buNone/>
            </a:pPr>
            <a:r>
              <a:rPr lang="en-US" sz="1600" kern="0" spc="46" dirty="0">
                <a:solidFill>
                  <a:srgbClr val="181818">
                    <a:alpha val="80000"/>
                  </a:srgbClr>
                </a:solidFill>
                <a:latin typeface="Roboto" pitchFamily="34" charset="0"/>
                <a:ea typeface="Roboto" pitchFamily="34" charset="-122"/>
                <a:cs typeface="Roboto" pitchFamily="34" charset="-120"/>
              </a:rPr>
              <a:t>Refers to the person who resides in the leased premises.</a:t>
            </a:r>
            <a:endParaRPr lang="en-US" sz="2000" dirty="0"/>
          </a:p>
        </p:txBody>
      </p:sp>
      <p:sp>
        <p:nvSpPr>
          <p:cNvPr id="7" name="Object 6"/>
          <p:cNvSpPr/>
          <p:nvPr/>
        </p:nvSpPr>
        <p:spPr>
          <a:xfrm>
            <a:off x="4285178" y="1580755"/>
            <a:ext cx="3618595" cy="2304474"/>
          </a:xfrm>
          <a:prstGeom prst="rect">
            <a:avLst/>
          </a:prstGeom>
          <a:solidFill>
            <a:srgbClr val="128181">
              <a:alpha val="30000"/>
            </a:srgbClr>
          </a:solidFill>
        </p:spPr>
      </p:sp>
      <p:sp>
        <p:nvSpPr>
          <p:cNvPr id="8" name="Object 7"/>
          <p:cNvSpPr/>
          <p:nvPr/>
        </p:nvSpPr>
        <p:spPr>
          <a:xfrm>
            <a:off x="4570857" y="1800965"/>
            <a:ext cx="3456711" cy="290440"/>
          </a:xfrm>
          <a:prstGeom prst="rect">
            <a:avLst/>
          </a:prstGeom>
          <a:noFill/>
        </p:spPr>
        <p:txBody>
          <a:bodyPr wrap="square" lIns="0" tIns="0" rIns="0" bIns="0" rtlCol="0" anchor="t"/>
          <a:lstStyle/>
          <a:p>
            <a:pPr algn="l">
              <a:lnSpc>
                <a:spcPts val="2288"/>
              </a:lnSpc>
              <a:buNone/>
            </a:pPr>
            <a:r>
              <a:rPr lang="en-US" sz="1696" b="1" kern="0" spc="169" dirty="0">
                <a:solidFill>
                  <a:srgbClr val="181818">
                    <a:alpha val="80000"/>
                  </a:srgbClr>
                </a:solidFill>
                <a:latin typeface="Roboto" pitchFamily="34" charset="0"/>
                <a:ea typeface="Roboto" pitchFamily="34" charset="-122"/>
                <a:cs typeface="Roboto" pitchFamily="34" charset="-120"/>
              </a:rPr>
              <a:t>EXCLUSIVE POSSESSION</a:t>
            </a:r>
            <a:endParaRPr lang="en-US" dirty="0"/>
          </a:p>
        </p:txBody>
      </p:sp>
      <p:sp>
        <p:nvSpPr>
          <p:cNvPr id="9" name="Object 8"/>
          <p:cNvSpPr/>
          <p:nvPr/>
        </p:nvSpPr>
        <p:spPr>
          <a:xfrm>
            <a:off x="4570858" y="2211628"/>
            <a:ext cx="3261048" cy="1201040"/>
          </a:xfrm>
          <a:prstGeom prst="rect">
            <a:avLst/>
          </a:prstGeom>
          <a:noFill/>
        </p:spPr>
        <p:txBody>
          <a:bodyPr wrap="square" lIns="0" tIns="0" rIns="0" bIns="0" rtlCol="0" anchor="t"/>
          <a:lstStyle/>
          <a:p>
            <a:pPr algn="l">
              <a:lnSpc>
                <a:spcPts val="2365"/>
              </a:lnSpc>
              <a:spcBef>
                <a:spcPts val="929"/>
              </a:spcBef>
              <a:buNone/>
            </a:pPr>
            <a:r>
              <a:rPr lang="en-US" sz="1600" kern="0" spc="46" dirty="0">
                <a:solidFill>
                  <a:srgbClr val="181818">
                    <a:alpha val="80000"/>
                  </a:srgbClr>
                </a:solidFill>
                <a:latin typeface="Roboto" pitchFamily="34" charset="0"/>
                <a:ea typeface="Roboto" pitchFamily="34" charset="-122"/>
                <a:cs typeface="Roboto" pitchFamily="34" charset="-120"/>
              </a:rPr>
              <a:t>The lessee must have an interest that entitles him to exclude all other persons, including the lessor from the premises.</a:t>
            </a:r>
            <a:endParaRPr lang="en-US" sz="2000" dirty="0"/>
          </a:p>
        </p:txBody>
      </p:sp>
      <p:sp>
        <p:nvSpPr>
          <p:cNvPr id="10" name="Object 9"/>
          <p:cNvSpPr/>
          <p:nvPr/>
        </p:nvSpPr>
        <p:spPr>
          <a:xfrm>
            <a:off x="8094226" y="1580755"/>
            <a:ext cx="3618595" cy="2304474"/>
          </a:xfrm>
          <a:prstGeom prst="rect">
            <a:avLst/>
          </a:prstGeom>
          <a:solidFill>
            <a:srgbClr val="128181">
              <a:alpha val="30000"/>
            </a:srgbClr>
          </a:solidFill>
        </p:spPr>
      </p:sp>
      <p:sp>
        <p:nvSpPr>
          <p:cNvPr id="11" name="Object 10"/>
          <p:cNvSpPr/>
          <p:nvPr/>
        </p:nvSpPr>
        <p:spPr>
          <a:xfrm>
            <a:off x="8379905" y="1800965"/>
            <a:ext cx="3456711" cy="290440"/>
          </a:xfrm>
          <a:prstGeom prst="rect">
            <a:avLst/>
          </a:prstGeom>
          <a:noFill/>
        </p:spPr>
        <p:txBody>
          <a:bodyPr wrap="square" lIns="0" tIns="0" rIns="0" bIns="0" rtlCol="0" anchor="t"/>
          <a:lstStyle/>
          <a:p>
            <a:pPr algn="l">
              <a:lnSpc>
                <a:spcPts val="2288"/>
              </a:lnSpc>
              <a:buNone/>
            </a:pPr>
            <a:r>
              <a:rPr lang="en-US" sz="1696" b="1" kern="0" spc="169" dirty="0">
                <a:solidFill>
                  <a:srgbClr val="181818">
                    <a:alpha val="80000"/>
                  </a:srgbClr>
                </a:solidFill>
                <a:latin typeface="Roboto" pitchFamily="34" charset="0"/>
                <a:ea typeface="Roboto" pitchFamily="34" charset="-122"/>
                <a:cs typeface="Roboto" pitchFamily="34" charset="-120"/>
              </a:rPr>
              <a:t>PERIOD OF LEASE</a:t>
            </a:r>
            <a:endParaRPr lang="en-US" dirty="0"/>
          </a:p>
        </p:txBody>
      </p:sp>
      <p:sp>
        <p:nvSpPr>
          <p:cNvPr id="12" name="Object 11"/>
          <p:cNvSpPr/>
          <p:nvPr/>
        </p:nvSpPr>
        <p:spPr>
          <a:xfrm>
            <a:off x="8379906" y="2211628"/>
            <a:ext cx="3261048" cy="900780"/>
          </a:xfrm>
          <a:prstGeom prst="rect">
            <a:avLst/>
          </a:prstGeom>
          <a:noFill/>
        </p:spPr>
        <p:txBody>
          <a:bodyPr wrap="square" lIns="0" tIns="0" rIns="0" bIns="0" rtlCol="0" anchor="t"/>
          <a:lstStyle/>
          <a:p>
            <a:pPr algn="l">
              <a:lnSpc>
                <a:spcPts val="2365"/>
              </a:lnSpc>
              <a:spcBef>
                <a:spcPts val="929"/>
              </a:spcBef>
              <a:buNone/>
            </a:pPr>
            <a:r>
              <a:rPr lang="en-US" sz="1600" kern="0" spc="46" dirty="0">
                <a:solidFill>
                  <a:srgbClr val="191919"/>
                </a:solidFill>
                <a:latin typeface="Roboto" pitchFamily="34" charset="0"/>
                <a:ea typeface="Roboto" pitchFamily="34" charset="-122"/>
                <a:cs typeface="Roboto" pitchFamily="34" charset="-120"/>
              </a:rPr>
              <a:t>The Land Act, 2012 permits an owner to lease land or part of it to any person for a </a:t>
            </a:r>
            <a:r>
              <a:rPr lang="en-US" sz="1600" b="1" kern="0" spc="46" dirty="0">
                <a:solidFill>
                  <a:srgbClr val="191919"/>
                </a:solidFill>
                <a:latin typeface="Roboto" pitchFamily="34" charset="0"/>
                <a:ea typeface="Roboto" pitchFamily="34" charset="-122"/>
                <a:cs typeface="Roboto" pitchFamily="34" charset="-120"/>
              </a:rPr>
              <a:t>definite term</a:t>
            </a:r>
            <a:r>
              <a:rPr lang="en-US" sz="1600" kern="0" spc="46" dirty="0">
                <a:solidFill>
                  <a:srgbClr val="191919"/>
                </a:solidFill>
                <a:latin typeface="Roboto" pitchFamily="34" charset="0"/>
                <a:ea typeface="Roboto" pitchFamily="34" charset="-122"/>
                <a:cs typeface="Roboto" pitchFamily="34" charset="-120"/>
              </a:rPr>
              <a:t>. </a:t>
            </a:r>
            <a:endParaRPr lang="en-US" sz="2000" dirty="0"/>
          </a:p>
        </p:txBody>
      </p:sp>
      <p:sp>
        <p:nvSpPr>
          <p:cNvPr id="13" name="Object 12"/>
          <p:cNvSpPr/>
          <p:nvPr/>
        </p:nvSpPr>
        <p:spPr>
          <a:xfrm>
            <a:off x="476131" y="4075681"/>
            <a:ext cx="5523119" cy="2304474"/>
          </a:xfrm>
          <a:prstGeom prst="rect">
            <a:avLst/>
          </a:prstGeom>
          <a:solidFill>
            <a:srgbClr val="128181">
              <a:alpha val="30000"/>
            </a:srgbClr>
          </a:solidFill>
        </p:spPr>
      </p:sp>
      <p:sp>
        <p:nvSpPr>
          <p:cNvPr id="14" name="Object 13"/>
          <p:cNvSpPr/>
          <p:nvPr/>
        </p:nvSpPr>
        <p:spPr>
          <a:xfrm>
            <a:off x="761810" y="4295891"/>
            <a:ext cx="5551687" cy="290440"/>
          </a:xfrm>
          <a:prstGeom prst="rect">
            <a:avLst/>
          </a:prstGeom>
          <a:noFill/>
        </p:spPr>
        <p:txBody>
          <a:bodyPr wrap="square" lIns="0" tIns="0" rIns="0" bIns="0" rtlCol="0" anchor="t"/>
          <a:lstStyle/>
          <a:p>
            <a:pPr algn="l">
              <a:lnSpc>
                <a:spcPts val="2288"/>
              </a:lnSpc>
              <a:buNone/>
            </a:pPr>
            <a:r>
              <a:rPr lang="en-US" sz="1696" b="1" kern="0" spc="169" dirty="0">
                <a:solidFill>
                  <a:srgbClr val="181818">
                    <a:alpha val="80000"/>
                  </a:srgbClr>
                </a:solidFill>
                <a:latin typeface="Roboto" pitchFamily="34" charset="0"/>
                <a:ea typeface="Roboto" pitchFamily="34" charset="-122"/>
                <a:cs typeface="Roboto" pitchFamily="34" charset="-120"/>
              </a:rPr>
              <a:t>CONSIDERATION</a:t>
            </a:r>
            <a:endParaRPr lang="en-US" dirty="0"/>
          </a:p>
        </p:txBody>
      </p:sp>
      <p:sp>
        <p:nvSpPr>
          <p:cNvPr id="15" name="Object 14"/>
          <p:cNvSpPr/>
          <p:nvPr/>
        </p:nvSpPr>
        <p:spPr>
          <a:xfrm>
            <a:off x="761811" y="4706554"/>
            <a:ext cx="5237440" cy="600520"/>
          </a:xfrm>
          <a:prstGeom prst="rect">
            <a:avLst/>
          </a:prstGeom>
          <a:noFill/>
        </p:spPr>
        <p:txBody>
          <a:bodyPr wrap="square" lIns="0" tIns="0" rIns="0" bIns="0" rtlCol="0" anchor="t"/>
          <a:lstStyle/>
          <a:p>
            <a:pPr algn="l">
              <a:lnSpc>
                <a:spcPts val="2365"/>
              </a:lnSpc>
              <a:spcBef>
                <a:spcPts val="929"/>
              </a:spcBef>
              <a:buNone/>
            </a:pPr>
            <a:r>
              <a:rPr lang="en-US" sz="1600" kern="0" spc="46" dirty="0">
                <a:solidFill>
                  <a:srgbClr val="181818">
                    <a:alpha val="80000"/>
                  </a:srgbClr>
                </a:solidFill>
                <a:latin typeface="Roboto" pitchFamily="34" charset="0"/>
                <a:ea typeface="Roboto" pitchFamily="34" charset="-122"/>
                <a:cs typeface="Roboto" pitchFamily="34" charset="-120"/>
              </a:rPr>
              <a:t>The considerations are either premium or rent paid in exchange for the lease.</a:t>
            </a:r>
            <a:endParaRPr lang="en-US" sz="2000" dirty="0"/>
          </a:p>
        </p:txBody>
      </p:sp>
      <p:sp>
        <p:nvSpPr>
          <p:cNvPr id="16" name="Object 15"/>
          <p:cNvSpPr/>
          <p:nvPr/>
        </p:nvSpPr>
        <p:spPr>
          <a:xfrm>
            <a:off x="6189702" y="4075681"/>
            <a:ext cx="5523119" cy="2304474"/>
          </a:xfrm>
          <a:prstGeom prst="rect">
            <a:avLst/>
          </a:prstGeom>
          <a:solidFill>
            <a:srgbClr val="128181">
              <a:alpha val="30000"/>
            </a:srgbClr>
          </a:solidFill>
        </p:spPr>
      </p:sp>
      <p:sp>
        <p:nvSpPr>
          <p:cNvPr id="17" name="Object 16"/>
          <p:cNvSpPr/>
          <p:nvPr/>
        </p:nvSpPr>
        <p:spPr>
          <a:xfrm>
            <a:off x="6475381" y="4295891"/>
            <a:ext cx="5551687" cy="290440"/>
          </a:xfrm>
          <a:prstGeom prst="rect">
            <a:avLst/>
          </a:prstGeom>
          <a:noFill/>
        </p:spPr>
        <p:txBody>
          <a:bodyPr wrap="square" lIns="0" tIns="0" rIns="0" bIns="0" rtlCol="0" anchor="t"/>
          <a:lstStyle/>
          <a:p>
            <a:pPr algn="l">
              <a:lnSpc>
                <a:spcPts val="2288"/>
              </a:lnSpc>
              <a:buNone/>
            </a:pPr>
            <a:r>
              <a:rPr lang="en-US" sz="1696" b="1" kern="0" spc="169" dirty="0">
                <a:solidFill>
                  <a:srgbClr val="181818">
                    <a:alpha val="80000"/>
                  </a:srgbClr>
                </a:solidFill>
                <a:latin typeface="Roboto" pitchFamily="34" charset="0"/>
                <a:ea typeface="Roboto" pitchFamily="34" charset="-122"/>
                <a:cs typeface="Roboto" pitchFamily="34" charset="-120"/>
              </a:rPr>
              <a:t>LAND AND PARTIES</a:t>
            </a:r>
            <a:endParaRPr lang="en-US" dirty="0"/>
          </a:p>
        </p:txBody>
      </p:sp>
      <p:sp>
        <p:nvSpPr>
          <p:cNvPr id="18" name="Object 17"/>
          <p:cNvSpPr/>
          <p:nvPr/>
        </p:nvSpPr>
        <p:spPr>
          <a:xfrm>
            <a:off x="6475382" y="4706554"/>
            <a:ext cx="5237440" cy="600520"/>
          </a:xfrm>
          <a:prstGeom prst="rect">
            <a:avLst/>
          </a:prstGeom>
          <a:noFill/>
        </p:spPr>
        <p:txBody>
          <a:bodyPr wrap="square" lIns="0" tIns="0" rIns="0" bIns="0" rtlCol="0" anchor="t"/>
          <a:lstStyle/>
          <a:p>
            <a:pPr algn="l">
              <a:lnSpc>
                <a:spcPts val="2365"/>
              </a:lnSpc>
              <a:spcBef>
                <a:spcPts val="929"/>
              </a:spcBef>
              <a:buNone/>
            </a:pPr>
            <a:r>
              <a:rPr lang="en-US" sz="1600" kern="0" spc="46" dirty="0">
                <a:solidFill>
                  <a:srgbClr val="181818">
                    <a:alpha val="80000"/>
                  </a:srgbClr>
                </a:solidFill>
                <a:latin typeface="Roboto" pitchFamily="34" charset="0"/>
                <a:ea typeface="Roboto" pitchFamily="34" charset="-122"/>
                <a:cs typeface="Roboto" pitchFamily="34" charset="-120"/>
              </a:rPr>
              <a:t>The land, part thereof, and parties must be clearly defined or identified.</a:t>
            </a:r>
            <a:endParaRPr lang="en-US"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6881044" y="476131"/>
            <a:ext cx="4841299" cy="5913546"/>
          </a:xfrm>
          <a:prstGeom prst="rect">
            <a:avLst/>
          </a:prstGeom>
          <a:solidFill>
            <a:srgbClr val="128181"/>
          </a:solidFill>
        </p:spPr>
      </p:sp>
      <p:pic>
        <p:nvPicPr>
          <p:cNvPr id="3" name="Object 2" descr="preencoded.png"/>
          <p:cNvPicPr>
            <a:picLocks noChangeAspect="1"/>
          </p:cNvPicPr>
          <p:nvPr/>
        </p:nvPicPr>
        <p:blipFill>
          <a:blip r:embed="rId3"/>
          <a:srcRect l="22697" r="22697"/>
          <a:stretch/>
        </p:blipFill>
        <p:spPr>
          <a:xfrm>
            <a:off x="6881044" y="476131"/>
            <a:ext cx="4841299" cy="5913546"/>
          </a:xfrm>
          <a:prstGeom prst="rect">
            <a:avLst/>
          </a:prstGeom>
        </p:spPr>
      </p:pic>
      <p:sp>
        <p:nvSpPr>
          <p:cNvPr id="4" name="Object 3"/>
          <p:cNvSpPr/>
          <p:nvPr/>
        </p:nvSpPr>
        <p:spPr>
          <a:xfrm>
            <a:off x="853554" y="827278"/>
            <a:ext cx="5173936" cy="1014159"/>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Distinctions Between a Lease and a License</a:t>
            </a:r>
            <a:endParaRPr lang="en-US" dirty="0"/>
          </a:p>
        </p:txBody>
      </p:sp>
      <p:sp>
        <p:nvSpPr>
          <p:cNvPr id="5" name="Object 4"/>
          <p:cNvSpPr/>
          <p:nvPr/>
        </p:nvSpPr>
        <p:spPr>
          <a:xfrm>
            <a:off x="209021" y="1931752"/>
            <a:ext cx="6463001" cy="606769"/>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91919"/>
                </a:solidFill>
                <a:latin typeface="Roboto" pitchFamily="34" charset="0"/>
                <a:ea typeface="Roboto" pitchFamily="34" charset="-122"/>
                <a:cs typeface="Roboto" pitchFamily="34" charset="-120"/>
              </a:rPr>
              <a:t>Most lessors wonder if leases and licenses are substitutable. The answer is no.</a:t>
            </a:r>
            <a:endParaRPr lang="en-US" sz="2000" dirty="0"/>
          </a:p>
        </p:txBody>
      </p:sp>
      <p:sp>
        <p:nvSpPr>
          <p:cNvPr id="6" name="Object 5"/>
          <p:cNvSpPr/>
          <p:nvPr/>
        </p:nvSpPr>
        <p:spPr>
          <a:xfrm>
            <a:off x="209021" y="2658596"/>
            <a:ext cx="6463001" cy="910154"/>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With a lease, there is an exclusive possession of land by the lessee unlike with licenses.  A license amounts to the creation of personal rights between the parties concerned. </a:t>
            </a:r>
            <a:endParaRPr lang="en-US" sz="2000" dirty="0"/>
          </a:p>
        </p:txBody>
      </p:sp>
      <p:sp>
        <p:nvSpPr>
          <p:cNvPr id="7" name="Object 6"/>
          <p:cNvSpPr/>
          <p:nvPr/>
        </p:nvSpPr>
        <p:spPr>
          <a:xfrm>
            <a:off x="209021" y="3688824"/>
            <a:ext cx="6463001" cy="910154"/>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Licenses are mere permissions to stay on the land and cannot be assigned to a third party.  They are not protected by law and are easily revocable by the issuance of reasonable notice. </a:t>
            </a:r>
            <a:endParaRPr lang="en-US" sz="2000" dirty="0"/>
          </a:p>
        </p:txBody>
      </p:sp>
      <p:sp>
        <p:nvSpPr>
          <p:cNvPr id="8" name="Object 7"/>
          <p:cNvSpPr/>
          <p:nvPr/>
        </p:nvSpPr>
        <p:spPr>
          <a:xfrm>
            <a:off x="209021" y="4719053"/>
            <a:ext cx="6463001" cy="910154"/>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Overall, they confer more rights than licenses such </a:t>
            </a:r>
            <a:r>
              <a:rPr lang="en-US" sz="1600" i="1" kern="0" spc="46" dirty="0">
                <a:solidFill>
                  <a:srgbClr val="191919"/>
                </a:solidFill>
                <a:latin typeface="Roboto" pitchFamily="34" charset="0"/>
                <a:ea typeface="Roboto" pitchFamily="34" charset="-122"/>
                <a:cs typeface="Roboto" pitchFamily="34" charset="-120"/>
              </a:rPr>
              <a:t>as quiet possession, non-derogation from grant</a:t>
            </a:r>
            <a:r>
              <a:rPr lang="en-US" sz="1600" kern="0" spc="46" dirty="0">
                <a:solidFill>
                  <a:srgbClr val="191919"/>
                </a:solidFill>
                <a:latin typeface="Roboto" pitchFamily="34" charset="0"/>
                <a:ea typeface="Roboto" pitchFamily="34" charset="-122"/>
                <a:cs typeface="Roboto" pitchFamily="34" charset="-120"/>
              </a:rPr>
              <a:t>, and </a:t>
            </a:r>
            <a:r>
              <a:rPr lang="en-US" sz="1600" i="1" kern="0" spc="46" dirty="0">
                <a:solidFill>
                  <a:srgbClr val="191919"/>
                </a:solidFill>
                <a:latin typeface="Roboto" pitchFamily="34" charset="0"/>
                <a:ea typeface="Roboto" pitchFamily="34" charset="-122"/>
                <a:cs typeface="Roboto" pitchFamily="34" charset="-120"/>
              </a:rPr>
              <a:t>repairs</a:t>
            </a:r>
            <a:r>
              <a:rPr lang="en-US" sz="1600" kern="0" spc="46" dirty="0">
                <a:solidFill>
                  <a:srgbClr val="191919"/>
                </a:solidFill>
                <a:latin typeface="Roboto" pitchFamily="34" charset="0"/>
                <a:ea typeface="Roboto" pitchFamily="34" charset="-122"/>
                <a:cs typeface="Roboto" pitchFamily="34" charset="-120"/>
              </a:rPr>
              <a:t>. Licenses are however contractual permission to use the premises.</a:t>
            </a:r>
            <a:endParaRPr lang="en-US" sz="2000" dirty="0"/>
          </a:p>
        </p:txBody>
      </p:sp>
      <p:sp>
        <p:nvSpPr>
          <p:cNvPr id="9" name="Object 8"/>
          <p:cNvSpPr/>
          <p:nvPr/>
        </p:nvSpPr>
        <p:spPr>
          <a:xfrm>
            <a:off x="209021" y="5749281"/>
            <a:ext cx="6463001" cy="303385"/>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A lease provides </a:t>
            </a:r>
            <a:r>
              <a:rPr lang="en-US" sz="1600" i="1" kern="0" spc="46" dirty="0">
                <a:solidFill>
                  <a:srgbClr val="191919"/>
                </a:solidFill>
                <a:latin typeface="Roboto" pitchFamily="34" charset="0"/>
                <a:ea typeface="Roboto" pitchFamily="34" charset="-122"/>
                <a:cs typeface="Roboto" pitchFamily="34" charset="-120"/>
              </a:rPr>
              <a:t>exclusive possession of land/Premises</a:t>
            </a:r>
            <a:endParaRPr lang="en-US"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Obligations Implied on a Lessor</a:t>
            </a:r>
            <a:endParaRPr lang="en-US" dirty="0"/>
          </a:p>
        </p:txBody>
      </p:sp>
      <p:sp>
        <p:nvSpPr>
          <p:cNvPr id="4" name="Object 3"/>
          <p:cNvSpPr/>
          <p:nvPr/>
        </p:nvSpPr>
        <p:spPr>
          <a:xfrm>
            <a:off x="649062" y="2269440"/>
            <a:ext cx="5446938" cy="2876575"/>
          </a:xfrm>
          <a:prstGeom prst="rect">
            <a:avLst/>
          </a:prstGeom>
          <a:noFill/>
        </p:spPr>
        <p:txBody>
          <a:bodyPr wrap="square" lIns="0" tIns="0" rIns="0" bIns="0" rtlCol="0" anchor="t"/>
          <a:lstStyle/>
          <a:p>
            <a:pPr marL="242900" indent="-242900" algn="l">
              <a:lnSpc>
                <a:spcPts val="2549"/>
              </a:lnSpc>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QUIET POSSESSION</a:t>
            </a:r>
          </a:p>
          <a:p>
            <a:pPr lvl="1" algn="l">
              <a:lnSpc>
                <a:spcPts val="2291"/>
              </a:lnSpc>
              <a:spcBef>
                <a:spcPts val="260"/>
              </a:spcBef>
              <a:buNone/>
            </a:pPr>
            <a:r>
              <a:rPr lang="en-US" sz="1600" kern="0" spc="44" dirty="0">
                <a:solidFill>
                  <a:srgbClr val="191919"/>
                </a:solidFill>
                <a:latin typeface="Roboto" pitchFamily="34" charset="0"/>
                <a:ea typeface="Roboto" pitchFamily="34" charset="-122"/>
                <a:cs typeface="Roboto" pitchFamily="34" charset="-120"/>
              </a:rPr>
              <a:t>To give quiet and peaceful possession to the lessee</a:t>
            </a:r>
            <a:r>
              <a:rPr lang="en-US" sz="1466" kern="0" spc="44" dirty="0">
                <a:solidFill>
                  <a:srgbClr val="191919"/>
                </a:solidFill>
                <a:latin typeface="Roboto" pitchFamily="34" charset="0"/>
                <a:ea typeface="Roboto" pitchFamily="34" charset="-122"/>
                <a:cs typeface="Roboto" pitchFamily="34" charset="-120"/>
              </a:rPr>
              <a:t>.</a:t>
            </a:r>
          </a:p>
          <a:p>
            <a:pPr marL="242900" indent="-242900" algn="l">
              <a:lnSpc>
                <a:spcPts val="2549"/>
              </a:lnSpc>
              <a:spcBef>
                <a:spcPts val="2477"/>
              </a:spcBef>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NO DEROGATION</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Not to derogate from the grant/lease given to the lessee</a:t>
            </a:r>
          </a:p>
          <a:p>
            <a:pPr marL="242900" indent="-242900" algn="l">
              <a:lnSpc>
                <a:spcPts val="2549"/>
              </a:lnSpc>
              <a:spcBef>
                <a:spcPts val="2477"/>
              </a:spcBef>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HABITABLE PREMISES</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Ensure the premises are fitting for habitation</a:t>
            </a:r>
            <a:endParaRPr lang="en-US" sz="2000" dirty="0"/>
          </a:p>
        </p:txBody>
      </p:sp>
      <p:sp>
        <p:nvSpPr>
          <p:cNvPr id="5" name="Object 4"/>
          <p:cNvSpPr/>
          <p:nvPr/>
        </p:nvSpPr>
        <p:spPr>
          <a:xfrm>
            <a:off x="6570607" y="2269440"/>
            <a:ext cx="5446938" cy="1616911"/>
          </a:xfrm>
          <a:prstGeom prst="rect">
            <a:avLst/>
          </a:prstGeom>
          <a:noFill/>
        </p:spPr>
        <p:txBody>
          <a:bodyPr wrap="square" lIns="0" tIns="0" rIns="0" bIns="0" rtlCol="0" anchor="t"/>
          <a:lstStyle/>
          <a:p>
            <a:pPr marL="242900" indent="-242900" algn="l">
              <a:lnSpc>
                <a:spcPts val="2549"/>
              </a:lnSpc>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FIT FOR PURPOSE</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Ensure the property is fit for the intended purpose</a:t>
            </a:r>
          </a:p>
          <a:p>
            <a:pPr marL="242900" indent="-242900" algn="l">
              <a:lnSpc>
                <a:spcPts val="2549"/>
              </a:lnSpc>
              <a:spcBef>
                <a:spcPts val="2477"/>
              </a:spcBef>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PAY RATES AND TAXES</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Pay all rates, taxes due, and outgoings</a:t>
            </a:r>
            <a:endParaRPr 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Obligations Implied on a Lessee</a:t>
            </a:r>
            <a:endParaRPr lang="en-US" dirty="0"/>
          </a:p>
        </p:txBody>
      </p:sp>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2756" y="2608246"/>
            <a:ext cx="742764" cy="647538"/>
          </a:xfrm>
          <a:prstGeom prst="rect">
            <a:avLst/>
          </a:prstGeom>
        </p:spPr>
      </p:pic>
      <p:sp>
        <p:nvSpPr>
          <p:cNvPr id="5" name="Object 4"/>
          <p:cNvSpPr/>
          <p:nvPr/>
        </p:nvSpPr>
        <p:spPr>
          <a:xfrm>
            <a:off x="450420" y="3740338"/>
            <a:ext cx="2503496" cy="215747"/>
          </a:xfrm>
          <a:prstGeom prst="rect">
            <a:avLst/>
          </a:prstGeom>
          <a:noFill/>
        </p:spPr>
        <p:txBody>
          <a:bodyPr wrap="square" lIns="0" tIns="0" rIns="0" bIns="0" rtlCol="0" anchor="t"/>
          <a:lstStyle/>
          <a:p>
            <a:pPr algn="ctr">
              <a:lnSpc>
                <a:spcPts val="1700"/>
              </a:lnSpc>
              <a:buNone/>
            </a:pPr>
            <a:r>
              <a:rPr lang="en-US" sz="1400" b="1" kern="0" spc="126" dirty="0">
                <a:solidFill>
                  <a:srgbClr val="181818">
                    <a:alpha val="80000"/>
                  </a:srgbClr>
                </a:solidFill>
                <a:latin typeface="Roboto" pitchFamily="34" charset="0"/>
                <a:ea typeface="Roboto" pitchFamily="34" charset="-122"/>
                <a:cs typeface="Roboto" pitchFamily="34" charset="-120"/>
              </a:rPr>
              <a:t>TIMELY RENT PAYMENT</a:t>
            </a:r>
            <a:endParaRPr lang="en-US" sz="2000" dirty="0"/>
          </a:p>
        </p:txBody>
      </p:sp>
      <p:sp>
        <p:nvSpPr>
          <p:cNvPr id="6" name="Object 5"/>
          <p:cNvSpPr/>
          <p:nvPr/>
        </p:nvSpPr>
        <p:spPr>
          <a:xfrm>
            <a:off x="589996" y="4026463"/>
            <a:ext cx="2241111" cy="758387"/>
          </a:xfrm>
          <a:prstGeom prst="rect">
            <a:avLst/>
          </a:prstGeom>
          <a:noFill/>
        </p:spPr>
        <p:txBody>
          <a:bodyPr wrap="square" lIns="0" tIns="0" rIns="0" bIns="0" rtlCol="0" anchor="t"/>
          <a:lstStyle/>
          <a:p>
            <a:pPr algn="ctr">
              <a:lnSpc>
                <a:spcPts val="1991"/>
              </a:lnSpc>
              <a:spcBef>
                <a:spcPts val="543"/>
              </a:spcBef>
              <a:buNone/>
            </a:pPr>
            <a:r>
              <a:rPr lang="en-US" sz="1400" kern="0" spc="38" dirty="0">
                <a:solidFill>
                  <a:srgbClr val="181818">
                    <a:alpha val="80000"/>
                  </a:srgbClr>
                </a:solidFill>
                <a:latin typeface="Roboto" pitchFamily="34" charset="0"/>
                <a:ea typeface="Roboto" pitchFamily="34" charset="-122"/>
                <a:cs typeface="Roboto" pitchFamily="34" charset="-120"/>
              </a:rPr>
              <a:t>To pay rent on time and in the manner specified in the lease agreement</a:t>
            </a:r>
            <a:endParaRPr lang="en-US" sz="2000" dirty="0"/>
          </a:p>
        </p:txBody>
      </p:sp>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3266" y="2552444"/>
            <a:ext cx="714196" cy="780855"/>
          </a:xfrm>
          <a:prstGeom prst="rect">
            <a:avLst/>
          </a:prstGeom>
        </p:spPr>
      </p:pic>
      <p:sp>
        <p:nvSpPr>
          <p:cNvPr id="8" name="Object 7"/>
          <p:cNvSpPr/>
          <p:nvPr/>
        </p:nvSpPr>
        <p:spPr>
          <a:xfrm>
            <a:off x="3389100" y="3740338"/>
            <a:ext cx="2482547" cy="215747"/>
          </a:xfrm>
          <a:prstGeom prst="rect">
            <a:avLst/>
          </a:prstGeom>
          <a:noFill/>
        </p:spPr>
        <p:txBody>
          <a:bodyPr wrap="square" lIns="0" tIns="0" rIns="0" bIns="0" rtlCol="0" anchor="t"/>
          <a:lstStyle/>
          <a:p>
            <a:pPr algn="ctr">
              <a:lnSpc>
                <a:spcPts val="1700"/>
              </a:lnSpc>
              <a:buNone/>
            </a:pPr>
            <a:r>
              <a:rPr lang="en-US" sz="1400" b="1" kern="0" spc="126" dirty="0">
                <a:solidFill>
                  <a:srgbClr val="181818">
                    <a:alpha val="80000"/>
                  </a:srgbClr>
                </a:solidFill>
                <a:latin typeface="Roboto" pitchFamily="34" charset="0"/>
                <a:ea typeface="Roboto" pitchFamily="34" charset="-122"/>
                <a:cs typeface="Roboto" pitchFamily="34" charset="-120"/>
              </a:rPr>
              <a:t>SUSTAINABLE LAND USE</a:t>
            </a:r>
            <a:endParaRPr lang="en-US" sz="2000" dirty="0"/>
          </a:p>
        </p:txBody>
      </p:sp>
      <p:sp>
        <p:nvSpPr>
          <p:cNvPr id="9" name="Object 8"/>
          <p:cNvSpPr/>
          <p:nvPr/>
        </p:nvSpPr>
        <p:spPr>
          <a:xfrm>
            <a:off x="3527509" y="4026463"/>
            <a:ext cx="2222358" cy="758387"/>
          </a:xfrm>
          <a:prstGeom prst="rect">
            <a:avLst/>
          </a:prstGeom>
          <a:noFill/>
        </p:spPr>
        <p:txBody>
          <a:bodyPr wrap="square" lIns="0" tIns="0" rIns="0" bIns="0" rtlCol="0" anchor="t"/>
          <a:lstStyle/>
          <a:p>
            <a:pPr algn="ctr">
              <a:lnSpc>
                <a:spcPts val="1991"/>
              </a:lnSpc>
              <a:spcBef>
                <a:spcPts val="543"/>
              </a:spcBef>
              <a:buNone/>
            </a:pPr>
            <a:r>
              <a:rPr lang="en-US" sz="1400" kern="0" spc="38" dirty="0">
                <a:solidFill>
                  <a:srgbClr val="181818">
                    <a:alpha val="80000"/>
                  </a:srgbClr>
                </a:solidFill>
                <a:latin typeface="Roboto" pitchFamily="34" charset="0"/>
                <a:ea typeface="Roboto" pitchFamily="34" charset="-122"/>
                <a:cs typeface="Roboto" pitchFamily="34" charset="-120"/>
              </a:rPr>
              <a:t>To use the leased land in a sustainable manner and according to lease conditions</a:t>
            </a:r>
            <a:endParaRPr lang="en-US" sz="2000" dirty="0"/>
          </a:p>
        </p:txBody>
      </p:sp>
      <p:pic>
        <p:nvPicPr>
          <p:cNvPr id="10" name="Object 9"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23365" y="2396221"/>
            <a:ext cx="885604" cy="1066533"/>
          </a:xfrm>
          <a:prstGeom prst="rect">
            <a:avLst/>
          </a:prstGeom>
        </p:spPr>
      </p:pic>
      <p:sp>
        <p:nvSpPr>
          <p:cNvPr id="11" name="Object 10"/>
          <p:cNvSpPr/>
          <p:nvPr/>
        </p:nvSpPr>
        <p:spPr>
          <a:xfrm>
            <a:off x="6207557" y="3740338"/>
            <a:ext cx="2697282" cy="431494"/>
          </a:xfrm>
          <a:prstGeom prst="rect">
            <a:avLst/>
          </a:prstGeom>
          <a:noFill/>
        </p:spPr>
        <p:txBody>
          <a:bodyPr wrap="square" lIns="0" tIns="0" rIns="0" bIns="0" rtlCol="0" anchor="t"/>
          <a:lstStyle/>
          <a:p>
            <a:pPr algn="ctr">
              <a:lnSpc>
                <a:spcPts val="1700"/>
              </a:lnSpc>
              <a:buNone/>
            </a:pPr>
            <a:r>
              <a:rPr lang="en-US" sz="1400" b="1" kern="0" spc="126" dirty="0">
                <a:solidFill>
                  <a:srgbClr val="181818">
                    <a:alpha val="80000"/>
                  </a:srgbClr>
                </a:solidFill>
                <a:latin typeface="Roboto" pitchFamily="34" charset="0"/>
                <a:ea typeface="Roboto" pitchFamily="34" charset="-122"/>
                <a:cs typeface="Roboto" pitchFamily="34" charset="-120"/>
              </a:rPr>
              <a:t>MAINTAIN PROPERTY CONDITION</a:t>
            </a:r>
            <a:endParaRPr lang="en-US" sz="2000" dirty="0"/>
          </a:p>
        </p:txBody>
      </p:sp>
      <p:sp>
        <p:nvSpPr>
          <p:cNvPr id="12" name="Object 11"/>
          <p:cNvSpPr/>
          <p:nvPr/>
        </p:nvSpPr>
        <p:spPr>
          <a:xfrm>
            <a:off x="6357937" y="4242210"/>
            <a:ext cx="2414587" cy="1011183"/>
          </a:xfrm>
          <a:prstGeom prst="rect">
            <a:avLst/>
          </a:prstGeom>
          <a:noFill/>
        </p:spPr>
        <p:txBody>
          <a:bodyPr wrap="square" lIns="0" tIns="0" rIns="0" bIns="0" rtlCol="0" anchor="t"/>
          <a:lstStyle/>
          <a:p>
            <a:pPr algn="ctr">
              <a:lnSpc>
                <a:spcPts val="1991"/>
              </a:lnSpc>
              <a:spcBef>
                <a:spcPts val="543"/>
              </a:spcBef>
              <a:buNone/>
            </a:pPr>
            <a:r>
              <a:rPr lang="en-US" sz="1400" kern="0" spc="38" dirty="0">
                <a:solidFill>
                  <a:srgbClr val="181818">
                    <a:alpha val="80000"/>
                  </a:srgbClr>
                </a:solidFill>
                <a:latin typeface="Roboto" pitchFamily="34" charset="0"/>
                <a:ea typeface="Roboto" pitchFamily="34" charset="-122"/>
                <a:cs typeface="Roboto" pitchFamily="34" charset="-120"/>
              </a:rPr>
              <a:t>To yield up land and buildings in the condition at the start of the lease, excluding normal wear and tear</a:t>
            </a:r>
            <a:endParaRPr lang="en-US" sz="2000" dirty="0"/>
          </a:p>
        </p:txBody>
      </p:sp>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62749" y="2507806"/>
            <a:ext cx="857036" cy="857036"/>
          </a:xfrm>
          <a:prstGeom prst="rect">
            <a:avLst/>
          </a:prstGeom>
        </p:spPr>
      </p:pic>
      <p:sp>
        <p:nvSpPr>
          <p:cNvPr id="14" name="Object 13"/>
          <p:cNvSpPr/>
          <p:nvPr/>
        </p:nvSpPr>
        <p:spPr>
          <a:xfrm>
            <a:off x="9297885" y="3740338"/>
            <a:ext cx="2377798" cy="431494"/>
          </a:xfrm>
          <a:prstGeom prst="rect">
            <a:avLst/>
          </a:prstGeom>
          <a:noFill/>
        </p:spPr>
        <p:txBody>
          <a:bodyPr wrap="square" lIns="0" tIns="0" rIns="0" bIns="0" rtlCol="0" anchor="t"/>
          <a:lstStyle/>
          <a:p>
            <a:pPr algn="ctr">
              <a:lnSpc>
                <a:spcPts val="1700"/>
              </a:lnSpc>
              <a:buNone/>
            </a:pPr>
            <a:r>
              <a:rPr lang="en-US" sz="1400" b="1" kern="0" spc="126" dirty="0">
                <a:solidFill>
                  <a:srgbClr val="181818">
                    <a:alpha val="80000"/>
                  </a:srgbClr>
                </a:solidFill>
                <a:latin typeface="Roboto" pitchFamily="34" charset="0"/>
                <a:ea typeface="Roboto" pitchFamily="34" charset="-122"/>
                <a:cs typeface="Roboto" pitchFamily="34" charset="-120"/>
              </a:rPr>
              <a:t>REASONABLE PROPERTY REPAIR</a:t>
            </a:r>
            <a:endParaRPr lang="en-US" sz="2000" dirty="0"/>
          </a:p>
        </p:txBody>
      </p:sp>
      <p:sp>
        <p:nvSpPr>
          <p:cNvPr id="15" name="Object 14"/>
          <p:cNvSpPr/>
          <p:nvPr/>
        </p:nvSpPr>
        <p:spPr>
          <a:xfrm>
            <a:off x="9430453" y="4242210"/>
            <a:ext cx="2128587" cy="505592"/>
          </a:xfrm>
          <a:prstGeom prst="rect">
            <a:avLst/>
          </a:prstGeom>
          <a:noFill/>
        </p:spPr>
        <p:txBody>
          <a:bodyPr wrap="square" lIns="0" tIns="0" rIns="0" bIns="0" rtlCol="0" anchor="t"/>
          <a:lstStyle/>
          <a:p>
            <a:pPr algn="ctr">
              <a:lnSpc>
                <a:spcPts val="1991"/>
              </a:lnSpc>
              <a:spcBef>
                <a:spcPts val="543"/>
              </a:spcBef>
              <a:buNone/>
            </a:pPr>
            <a:r>
              <a:rPr lang="en-US" sz="1400" kern="0" spc="38" dirty="0">
                <a:solidFill>
                  <a:srgbClr val="181818">
                    <a:alpha val="80000"/>
                  </a:srgbClr>
                </a:solidFill>
                <a:latin typeface="Roboto" pitchFamily="34" charset="0"/>
                <a:ea typeface="Roboto" pitchFamily="34" charset="-122"/>
                <a:cs typeface="Roboto" pitchFamily="34" charset="-120"/>
              </a:rPr>
              <a:t>To keep all buildings in a reasonable state of repair</a:t>
            </a:r>
            <a:endParaRPr lang="en-US"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Types of Leases</a:t>
            </a:r>
            <a:endParaRPr lang="en-US" dirty="0"/>
          </a:p>
        </p:txBody>
      </p:sp>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0799" y="2866417"/>
            <a:ext cx="742764" cy="647538"/>
          </a:xfrm>
          <a:prstGeom prst="rect">
            <a:avLst/>
          </a:prstGeom>
        </p:spPr>
      </p:pic>
      <p:sp>
        <p:nvSpPr>
          <p:cNvPr id="5" name="Object 4"/>
          <p:cNvSpPr/>
          <p:nvPr/>
        </p:nvSpPr>
        <p:spPr>
          <a:xfrm>
            <a:off x="419947" y="3998420"/>
            <a:ext cx="3540510" cy="215747"/>
          </a:xfrm>
          <a:prstGeom prst="rect">
            <a:avLst/>
          </a:prstGeom>
          <a:noFill/>
        </p:spPr>
        <p:txBody>
          <a:bodyPr wrap="square" lIns="0" tIns="0" rIns="0" bIns="0" rtlCol="0" anchor="t"/>
          <a:lstStyle/>
          <a:p>
            <a:pPr algn="ctr">
              <a:lnSpc>
                <a:spcPts val="1700"/>
              </a:lnSpc>
              <a:buNone/>
            </a:pPr>
            <a:r>
              <a:rPr lang="en-US" sz="1600" b="1" kern="0" spc="126" dirty="0">
                <a:solidFill>
                  <a:srgbClr val="181818">
                    <a:alpha val="80000"/>
                  </a:srgbClr>
                </a:solidFill>
                <a:latin typeface="Roboto" pitchFamily="34" charset="0"/>
                <a:ea typeface="Roboto" pitchFamily="34" charset="-122"/>
                <a:cs typeface="Roboto" pitchFamily="34" charset="-120"/>
              </a:rPr>
              <a:t>PERIODIC LEASE</a:t>
            </a:r>
            <a:endParaRPr lang="en-US" sz="2400" dirty="0"/>
          </a:p>
        </p:txBody>
      </p:sp>
      <p:sp>
        <p:nvSpPr>
          <p:cNvPr id="6" name="Object 5"/>
          <p:cNvSpPr/>
          <p:nvPr/>
        </p:nvSpPr>
        <p:spPr>
          <a:xfrm>
            <a:off x="582057" y="4284545"/>
            <a:ext cx="3214514" cy="758387"/>
          </a:xfrm>
          <a:prstGeom prst="rect">
            <a:avLst/>
          </a:prstGeom>
          <a:noFill/>
        </p:spPr>
        <p:txBody>
          <a:bodyPr wrap="square" lIns="0" tIns="0" rIns="0" bIns="0" rtlCol="0" anchor="t"/>
          <a:lstStyle/>
          <a:p>
            <a:pPr algn="ctr">
              <a:lnSpc>
                <a:spcPts val="1991"/>
              </a:lnSpc>
              <a:spcBef>
                <a:spcPts val="543"/>
              </a:spcBef>
              <a:buNone/>
            </a:pPr>
            <a:r>
              <a:rPr lang="en-US" sz="1600" kern="0" spc="38" dirty="0">
                <a:solidFill>
                  <a:srgbClr val="191919"/>
                </a:solidFill>
                <a:latin typeface="Roboto" pitchFamily="34" charset="0"/>
                <a:ea typeface="Roboto" pitchFamily="34" charset="-122"/>
                <a:cs typeface="Roboto" pitchFamily="34" charset="-120"/>
              </a:rPr>
              <a:t>The term of this lease is not specified and no provision is made for giving notice to terminate the tenancy. </a:t>
            </a:r>
            <a:endParaRPr lang="en-US" sz="2400" dirty="0"/>
          </a:p>
        </p:txBody>
      </p:sp>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81132" y="2799462"/>
            <a:ext cx="1028443" cy="790377"/>
          </a:xfrm>
          <a:prstGeom prst="rect">
            <a:avLst/>
          </a:prstGeom>
        </p:spPr>
      </p:pic>
      <p:sp>
        <p:nvSpPr>
          <p:cNvPr id="8" name="Object 7"/>
          <p:cNvSpPr/>
          <p:nvPr/>
        </p:nvSpPr>
        <p:spPr>
          <a:xfrm>
            <a:off x="4387070" y="3998420"/>
            <a:ext cx="3414811" cy="215747"/>
          </a:xfrm>
          <a:prstGeom prst="rect">
            <a:avLst/>
          </a:prstGeom>
          <a:noFill/>
        </p:spPr>
        <p:txBody>
          <a:bodyPr wrap="square" lIns="0" tIns="0" rIns="0" bIns="0" rtlCol="0" anchor="t"/>
          <a:lstStyle/>
          <a:p>
            <a:pPr algn="ctr">
              <a:lnSpc>
                <a:spcPts val="1700"/>
              </a:lnSpc>
              <a:buNone/>
            </a:pPr>
            <a:r>
              <a:rPr lang="en-US" sz="1600" b="1" kern="0" spc="126" dirty="0">
                <a:solidFill>
                  <a:srgbClr val="181818">
                    <a:alpha val="80000"/>
                  </a:srgbClr>
                </a:solidFill>
                <a:latin typeface="Roboto" pitchFamily="34" charset="0"/>
                <a:ea typeface="Roboto" pitchFamily="34" charset="-122"/>
                <a:cs typeface="Roboto" pitchFamily="34" charset="-120"/>
              </a:rPr>
              <a:t>SHORT TERM LEASES</a:t>
            </a:r>
            <a:endParaRPr lang="en-US" sz="2400" dirty="0"/>
          </a:p>
        </p:txBody>
      </p:sp>
      <p:sp>
        <p:nvSpPr>
          <p:cNvPr id="9" name="Object 8"/>
          <p:cNvSpPr/>
          <p:nvPr/>
        </p:nvSpPr>
        <p:spPr>
          <a:xfrm>
            <a:off x="4543425" y="4284545"/>
            <a:ext cx="3100388" cy="505592"/>
          </a:xfrm>
          <a:prstGeom prst="rect">
            <a:avLst/>
          </a:prstGeom>
          <a:noFill/>
        </p:spPr>
        <p:txBody>
          <a:bodyPr wrap="square" lIns="0" tIns="0" rIns="0" bIns="0" rtlCol="0" anchor="t"/>
          <a:lstStyle/>
          <a:p>
            <a:pPr algn="ctr">
              <a:lnSpc>
                <a:spcPts val="1991"/>
              </a:lnSpc>
              <a:spcBef>
                <a:spcPts val="543"/>
              </a:spcBef>
              <a:buNone/>
            </a:pPr>
            <a:r>
              <a:rPr lang="en-US" sz="1600" kern="0" spc="38" dirty="0">
                <a:solidFill>
                  <a:srgbClr val="191919"/>
                </a:solidFill>
                <a:latin typeface="Roboto" pitchFamily="34" charset="0"/>
                <a:ea typeface="Roboto" pitchFamily="34" charset="-122"/>
                <a:cs typeface="Roboto" pitchFamily="34" charset="-120"/>
              </a:rPr>
              <a:t>These are leases of two (2) years or less without an option for renewal.</a:t>
            </a:r>
            <a:endParaRPr lang="en-US" sz="2400" dirty="0"/>
          </a:p>
        </p:txBody>
      </p:sp>
      <p:pic>
        <p:nvPicPr>
          <p:cNvPr id="10" name="Object 9"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2399" y="2810624"/>
            <a:ext cx="895126" cy="761810"/>
          </a:xfrm>
          <a:prstGeom prst="rect">
            <a:avLst/>
          </a:prstGeom>
        </p:spPr>
      </p:pic>
      <p:sp>
        <p:nvSpPr>
          <p:cNvPr id="11" name="Object 10"/>
          <p:cNvSpPr/>
          <p:nvPr/>
        </p:nvSpPr>
        <p:spPr>
          <a:xfrm>
            <a:off x="8191833" y="3998420"/>
            <a:ext cx="3613834" cy="215747"/>
          </a:xfrm>
          <a:prstGeom prst="rect">
            <a:avLst/>
          </a:prstGeom>
          <a:noFill/>
        </p:spPr>
        <p:txBody>
          <a:bodyPr wrap="square" lIns="0" tIns="0" rIns="0" bIns="0" rtlCol="0" anchor="t"/>
          <a:lstStyle/>
          <a:p>
            <a:pPr algn="ctr">
              <a:lnSpc>
                <a:spcPts val="1700"/>
              </a:lnSpc>
              <a:buNone/>
            </a:pPr>
            <a:r>
              <a:rPr lang="en-US" sz="1600" b="1" kern="0" spc="126" dirty="0">
                <a:solidFill>
                  <a:srgbClr val="181818">
                    <a:alpha val="80000"/>
                  </a:srgbClr>
                </a:solidFill>
                <a:latin typeface="Roboto" pitchFamily="34" charset="0"/>
                <a:ea typeface="Roboto" pitchFamily="34" charset="-122"/>
                <a:cs typeface="Roboto" pitchFamily="34" charset="-120"/>
              </a:rPr>
              <a:t>LONG TERM LEASES</a:t>
            </a:r>
            <a:endParaRPr lang="en-US" sz="2400" dirty="0"/>
          </a:p>
        </p:txBody>
      </p:sp>
      <p:sp>
        <p:nvSpPr>
          <p:cNvPr id="12" name="Object 11"/>
          <p:cNvSpPr/>
          <p:nvPr/>
        </p:nvSpPr>
        <p:spPr>
          <a:xfrm>
            <a:off x="8357301" y="4284545"/>
            <a:ext cx="3281085" cy="758387"/>
          </a:xfrm>
          <a:prstGeom prst="rect">
            <a:avLst/>
          </a:prstGeom>
          <a:noFill/>
        </p:spPr>
        <p:txBody>
          <a:bodyPr wrap="square" lIns="0" tIns="0" rIns="0" bIns="0" rtlCol="0" anchor="t"/>
          <a:lstStyle/>
          <a:p>
            <a:pPr algn="ctr">
              <a:lnSpc>
                <a:spcPts val="1991"/>
              </a:lnSpc>
              <a:spcBef>
                <a:spcPts val="543"/>
              </a:spcBef>
              <a:buNone/>
            </a:pPr>
            <a:r>
              <a:rPr lang="en-US" sz="1600" kern="0" spc="38" dirty="0">
                <a:solidFill>
                  <a:srgbClr val="191919"/>
                </a:solidFill>
                <a:latin typeface="Roboto" pitchFamily="34" charset="0"/>
                <a:ea typeface="Roboto" pitchFamily="34" charset="-122"/>
                <a:cs typeface="Roboto" pitchFamily="34" charset="-120"/>
              </a:rPr>
              <a:t>These are used to grant title to apartment units or maisonettes although this practice will be phased out.</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952137"/>
          </a:xfrm>
          <a:prstGeom prst="rect">
            <a:avLst/>
          </a:prstGeom>
        </p:spPr>
      </p:pic>
      <p:sp>
        <p:nvSpPr>
          <p:cNvPr id="3" name="Object 2"/>
          <p:cNvSpPr/>
          <p:nvPr/>
        </p:nvSpPr>
        <p:spPr>
          <a:xfrm>
            <a:off x="476131" y="422566"/>
            <a:ext cx="12188952" cy="101415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Registration of Leases and Effect of Non-Registration</a:t>
            </a:r>
            <a:endParaRPr lang="en-US" dirty="0"/>
          </a:p>
        </p:txBody>
      </p:sp>
      <p:sp>
        <p:nvSpPr>
          <p:cNvPr id="4" name="Object 3"/>
          <p:cNvSpPr/>
          <p:nvPr/>
        </p:nvSpPr>
        <p:spPr>
          <a:xfrm>
            <a:off x="476131" y="1523768"/>
            <a:ext cx="12188952" cy="316032"/>
          </a:xfrm>
          <a:prstGeom prst="rect">
            <a:avLst/>
          </a:prstGeom>
          <a:noFill/>
        </p:spPr>
        <p:txBody>
          <a:bodyPr wrap="square" lIns="0" tIns="0" rIns="0" bIns="0" rtlCol="0" anchor="t"/>
          <a:lstStyle/>
          <a:p>
            <a:pPr algn="l">
              <a:lnSpc>
                <a:spcPts val="2489"/>
              </a:lnSpc>
              <a:spcBef>
                <a:spcPts val="672"/>
              </a:spcBef>
              <a:buNone/>
            </a:pPr>
            <a:r>
              <a:rPr lang="en-US" sz="1594" kern="0" spc="48" dirty="0">
                <a:solidFill>
                  <a:srgbClr val="191919"/>
                </a:solidFill>
                <a:latin typeface="Roboto" pitchFamily="34" charset="0"/>
                <a:ea typeface="Roboto" pitchFamily="34" charset="-122"/>
                <a:cs typeface="Roboto" pitchFamily="34" charset="-120"/>
              </a:rPr>
              <a:t>The provisions governing registration of leases are: -</a:t>
            </a:r>
            <a:endParaRPr lang="en-US" dirty="0"/>
          </a:p>
        </p:txBody>
      </p:sp>
      <p:sp>
        <p:nvSpPr>
          <p:cNvPr id="5" name="Object 4"/>
          <p:cNvSpPr/>
          <p:nvPr/>
        </p:nvSpPr>
        <p:spPr>
          <a:xfrm>
            <a:off x="476131" y="2237815"/>
            <a:ext cx="3618595" cy="4142339"/>
          </a:xfrm>
          <a:prstGeom prst="rect">
            <a:avLst/>
          </a:prstGeom>
          <a:solidFill>
            <a:srgbClr val="128181">
              <a:alpha val="30000"/>
            </a:srgbClr>
          </a:solidFill>
        </p:spPr>
      </p:sp>
      <p:sp>
        <p:nvSpPr>
          <p:cNvPr id="6" name="Object 5"/>
          <p:cNvSpPr/>
          <p:nvPr/>
        </p:nvSpPr>
        <p:spPr>
          <a:xfrm>
            <a:off x="761810" y="2454604"/>
            <a:ext cx="3456711" cy="611233"/>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REGISTRATION OF LEASES OVER 2 YEARS</a:t>
            </a:r>
            <a:endParaRPr lang="en-US" dirty="0"/>
          </a:p>
        </p:txBody>
      </p:sp>
      <p:sp>
        <p:nvSpPr>
          <p:cNvPr id="7" name="Object 6"/>
          <p:cNvSpPr/>
          <p:nvPr/>
        </p:nvSpPr>
        <p:spPr>
          <a:xfrm>
            <a:off x="761811" y="3192458"/>
            <a:ext cx="3130106" cy="632064"/>
          </a:xfrm>
          <a:prstGeom prst="rect">
            <a:avLst/>
          </a:prstGeom>
          <a:noFill/>
        </p:spPr>
        <p:txBody>
          <a:bodyPr wrap="square" lIns="0" tIns="0" rIns="0" bIns="0" rtlCol="0" anchor="t"/>
          <a:lstStyle/>
          <a:p>
            <a:pPr algn="l">
              <a:lnSpc>
                <a:spcPts val="2489"/>
              </a:lnSpc>
              <a:spcBef>
                <a:spcPts val="978"/>
              </a:spcBef>
              <a:buNone/>
            </a:pPr>
            <a:r>
              <a:rPr lang="en-US" sz="1600" kern="0" spc="48" dirty="0">
                <a:solidFill>
                  <a:srgbClr val="181818">
                    <a:alpha val="80000"/>
                  </a:srgbClr>
                </a:solidFill>
                <a:latin typeface="Roboto" pitchFamily="34" charset="0"/>
                <a:ea typeface="Roboto" pitchFamily="34" charset="-122"/>
                <a:cs typeface="Roboto" pitchFamily="34" charset="-120"/>
              </a:rPr>
              <a:t>All leases of more than 2 years should be registered.</a:t>
            </a:r>
            <a:endParaRPr lang="en-US" sz="2000" dirty="0"/>
          </a:p>
        </p:txBody>
      </p:sp>
      <p:sp>
        <p:nvSpPr>
          <p:cNvPr id="8" name="Object 7"/>
          <p:cNvSpPr/>
          <p:nvPr/>
        </p:nvSpPr>
        <p:spPr>
          <a:xfrm>
            <a:off x="4285178" y="2237815"/>
            <a:ext cx="3618595" cy="4142339"/>
          </a:xfrm>
          <a:prstGeom prst="rect">
            <a:avLst/>
          </a:prstGeom>
          <a:solidFill>
            <a:srgbClr val="128181">
              <a:alpha val="30000"/>
            </a:srgbClr>
          </a:solidFill>
        </p:spPr>
      </p:sp>
      <p:sp>
        <p:nvSpPr>
          <p:cNvPr id="9" name="Object 8"/>
          <p:cNvSpPr/>
          <p:nvPr/>
        </p:nvSpPr>
        <p:spPr>
          <a:xfrm>
            <a:off x="4570857" y="2454604"/>
            <a:ext cx="3456711" cy="611233"/>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CONSENT FOR FURTHER DEALINGS</a:t>
            </a:r>
            <a:endParaRPr lang="en-US" dirty="0"/>
          </a:p>
        </p:txBody>
      </p:sp>
      <p:sp>
        <p:nvSpPr>
          <p:cNvPr id="10" name="Object 9"/>
          <p:cNvSpPr/>
          <p:nvPr/>
        </p:nvSpPr>
        <p:spPr>
          <a:xfrm>
            <a:off x="4570858" y="3192458"/>
            <a:ext cx="3130106" cy="1896191"/>
          </a:xfrm>
          <a:prstGeom prst="rect">
            <a:avLst/>
          </a:prstGeom>
          <a:noFill/>
        </p:spPr>
        <p:txBody>
          <a:bodyPr wrap="square" lIns="0" tIns="0" rIns="0" bIns="0" rtlCol="0" anchor="t"/>
          <a:lstStyle/>
          <a:p>
            <a:pPr algn="l">
              <a:lnSpc>
                <a:spcPts val="2489"/>
              </a:lnSpc>
              <a:spcBef>
                <a:spcPts val="978"/>
              </a:spcBef>
              <a:buNone/>
            </a:pPr>
            <a:r>
              <a:rPr lang="en-US" sz="1600" kern="0" spc="48" dirty="0">
                <a:solidFill>
                  <a:srgbClr val="181818">
                    <a:alpha val="80000"/>
                  </a:srgbClr>
                </a:solidFill>
                <a:latin typeface="Roboto" pitchFamily="34" charset="0"/>
                <a:ea typeface="Roboto" pitchFamily="34" charset="-122"/>
                <a:cs typeface="Roboto" pitchFamily="34" charset="-120"/>
              </a:rPr>
              <a:t>After registration of a lease that required consent of the lessor before registration, no further dealings will be registered without the same consent of the lessor.</a:t>
            </a:r>
            <a:endParaRPr lang="en-US" sz="2000" dirty="0"/>
          </a:p>
        </p:txBody>
      </p:sp>
      <p:sp>
        <p:nvSpPr>
          <p:cNvPr id="11" name="Object 10"/>
          <p:cNvSpPr/>
          <p:nvPr/>
        </p:nvSpPr>
        <p:spPr>
          <a:xfrm>
            <a:off x="8094226" y="2237815"/>
            <a:ext cx="3618595" cy="4142339"/>
          </a:xfrm>
          <a:prstGeom prst="rect">
            <a:avLst/>
          </a:prstGeom>
          <a:solidFill>
            <a:srgbClr val="128181">
              <a:alpha val="30000"/>
            </a:srgbClr>
          </a:solidFill>
        </p:spPr>
      </p:sp>
      <p:sp>
        <p:nvSpPr>
          <p:cNvPr id="12" name="Object 11"/>
          <p:cNvSpPr/>
          <p:nvPr/>
        </p:nvSpPr>
        <p:spPr>
          <a:xfrm>
            <a:off x="8379905" y="2454604"/>
            <a:ext cx="3456711" cy="611233"/>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EFFECT OF NON-REGISTRATION</a:t>
            </a:r>
            <a:endParaRPr lang="en-US" dirty="0"/>
          </a:p>
        </p:txBody>
      </p:sp>
      <p:sp>
        <p:nvSpPr>
          <p:cNvPr id="13" name="Object 12"/>
          <p:cNvSpPr/>
          <p:nvPr/>
        </p:nvSpPr>
        <p:spPr>
          <a:xfrm>
            <a:off x="8379906" y="3192458"/>
            <a:ext cx="3130106" cy="1896191"/>
          </a:xfrm>
          <a:prstGeom prst="rect">
            <a:avLst/>
          </a:prstGeom>
          <a:noFill/>
        </p:spPr>
        <p:txBody>
          <a:bodyPr wrap="square" lIns="0" tIns="0" rIns="0" bIns="0" rtlCol="0" anchor="t"/>
          <a:lstStyle/>
          <a:p>
            <a:pPr algn="l">
              <a:lnSpc>
                <a:spcPts val="2489"/>
              </a:lnSpc>
              <a:spcBef>
                <a:spcPts val="978"/>
              </a:spcBef>
              <a:buNone/>
            </a:pPr>
            <a:r>
              <a:rPr lang="en-US" sz="1600" kern="0" spc="48" dirty="0">
                <a:solidFill>
                  <a:srgbClr val="181818">
                    <a:alpha val="80000"/>
                  </a:srgbClr>
                </a:solidFill>
                <a:latin typeface="Roboto" pitchFamily="34" charset="0"/>
                <a:ea typeface="Roboto" pitchFamily="34" charset="-122"/>
                <a:cs typeface="Roboto" pitchFamily="34" charset="-120"/>
              </a:rPr>
              <a:t>The Land Registration Act, 2012 provides that any unregistered lease instruments shall be construed as mere contracts and not as an interest having passed.</a:t>
            </a:r>
            <a:endParaRPr lang="en-US"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5627868" cy="5913546"/>
          </a:xfrm>
          <a:prstGeom prst="rect">
            <a:avLst/>
          </a:prstGeom>
          <a:solidFill>
            <a:srgbClr val="128181"/>
          </a:solidFill>
        </p:spPr>
      </p:sp>
      <p:pic>
        <p:nvPicPr>
          <p:cNvPr id="3" name="Object 2" descr="preencoded.png"/>
          <p:cNvPicPr>
            <a:picLocks noChangeAspect="1"/>
          </p:cNvPicPr>
          <p:nvPr/>
        </p:nvPicPr>
        <p:blipFill>
          <a:blip r:embed="rId3"/>
          <a:srcRect l="18277" r="18277"/>
          <a:stretch/>
        </p:blipFill>
        <p:spPr>
          <a:xfrm>
            <a:off x="476131" y="476131"/>
            <a:ext cx="5627868" cy="5913546"/>
          </a:xfrm>
          <a:prstGeom prst="rect">
            <a:avLst/>
          </a:prstGeom>
        </p:spPr>
      </p:pic>
      <p:sp>
        <p:nvSpPr>
          <p:cNvPr id="4" name="Object 3"/>
          <p:cNvSpPr/>
          <p:nvPr/>
        </p:nvSpPr>
        <p:spPr>
          <a:xfrm>
            <a:off x="6365871" y="670154"/>
            <a:ext cx="5551687" cy="507079"/>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Controlled Tenancies</a:t>
            </a:r>
            <a:endParaRPr lang="en-US" dirty="0"/>
          </a:p>
        </p:txBody>
      </p:sp>
      <p:sp>
        <p:nvSpPr>
          <p:cNvPr id="5" name="Object 4"/>
          <p:cNvSpPr/>
          <p:nvPr/>
        </p:nvSpPr>
        <p:spPr>
          <a:xfrm>
            <a:off x="6365871" y="1267550"/>
            <a:ext cx="5551687" cy="1516923"/>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91919"/>
                </a:solidFill>
                <a:latin typeface="Roboto" pitchFamily="34" charset="0"/>
                <a:ea typeface="Roboto" pitchFamily="34" charset="-122"/>
                <a:cs typeface="Roboto" pitchFamily="34" charset="-120"/>
              </a:rPr>
              <a:t>A controlled tenancy is a type of commercial lease that comes about under the operation of the provisions of the Landlord and Tenant (Shops, Hotels and Catering Establishments) Act, (Cap 301, Laws of Kenya) (the “Act”).</a:t>
            </a:r>
            <a:endParaRPr lang="en-US" sz="2000" dirty="0"/>
          </a:p>
        </p:txBody>
      </p:sp>
      <p:sp>
        <p:nvSpPr>
          <p:cNvPr id="6" name="Object 5"/>
          <p:cNvSpPr/>
          <p:nvPr/>
        </p:nvSpPr>
        <p:spPr>
          <a:xfrm>
            <a:off x="6365871" y="2904548"/>
            <a:ext cx="5551687" cy="910154"/>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The Act defines a “controlled tenancy” to mean a tenancy of a shop, hotel, or catering establishment which</a:t>
            </a:r>
            <a:endParaRPr lang="en-US" sz="2000" dirty="0"/>
          </a:p>
        </p:txBody>
      </p:sp>
      <p:sp>
        <p:nvSpPr>
          <p:cNvPr id="7" name="Object 6"/>
          <p:cNvSpPr/>
          <p:nvPr/>
        </p:nvSpPr>
        <p:spPr>
          <a:xfrm>
            <a:off x="6365871" y="3814702"/>
            <a:ext cx="5551687" cy="2141399"/>
          </a:xfrm>
          <a:prstGeom prst="rect">
            <a:avLst/>
          </a:prstGeom>
          <a:noFill/>
        </p:spPr>
        <p:txBody>
          <a:bodyPr wrap="square" lIns="0" tIns="0" rIns="0" bIns="0" rtlCol="0" anchor="t"/>
          <a:lstStyle/>
          <a:p>
            <a:pPr marL="242900" indent="-242900" algn="l">
              <a:lnSpc>
                <a:spcPts val="2125"/>
              </a:lnSpc>
              <a:spcBef>
                <a:spcPts val="1809"/>
              </a:spcBef>
              <a:buSzPct val="100000"/>
              <a:buChar char="•"/>
            </a:pPr>
            <a:r>
              <a:rPr lang="en-US" sz="1600" kern="0" spc="158" dirty="0">
                <a:solidFill>
                  <a:srgbClr val="191919"/>
                </a:solidFill>
                <a:latin typeface="Roboto" pitchFamily="34" charset="0"/>
                <a:ea typeface="Roboto" pitchFamily="34" charset="-122"/>
                <a:cs typeface="Roboto" pitchFamily="34" charset="-120"/>
              </a:rPr>
              <a:t>Has not been reduced to writing</a:t>
            </a:r>
          </a:p>
          <a:p>
            <a:pPr marL="242900" indent="-242900" algn="l">
              <a:lnSpc>
                <a:spcPts val="2125"/>
              </a:lnSpc>
              <a:spcBef>
                <a:spcPts val="1954"/>
              </a:spcBef>
              <a:buSzPct val="100000"/>
              <a:buChar char="•"/>
            </a:pPr>
            <a:r>
              <a:rPr lang="en-US" sz="1600" kern="0" spc="158" dirty="0">
                <a:solidFill>
                  <a:srgbClr val="191919"/>
                </a:solidFill>
                <a:latin typeface="Roboto" pitchFamily="34" charset="0"/>
                <a:ea typeface="Roboto" pitchFamily="34" charset="-122"/>
                <a:cs typeface="Roboto" pitchFamily="34" charset="-120"/>
              </a:rPr>
              <a:t> Has been reduced into writing but is for less than 5 years or contains provision for termination, otherwise than for breach of covenant, within five years from the commencement thereof.</a:t>
            </a:r>
            <a:r>
              <a:rPr lang="en-US" sz="1600" kern="0" spc="158" dirty="0">
                <a:solidFill>
                  <a:srgbClr val="181818">
                    <a:alpha val="80000"/>
                  </a:srgbClr>
                </a:solidFill>
                <a:latin typeface="Roboto" pitchFamily="34" charset="0"/>
                <a:ea typeface="Roboto" pitchFamily="34" charset="-122"/>
                <a:cs typeface="Roboto" pitchFamily="34" charset="-120"/>
              </a:rPr>
              <a:t>  </a:t>
            </a:r>
            <a:r>
              <a:rPr lang="en-US" sz="1600" kern="0" spc="158" dirty="0">
                <a:solidFill>
                  <a:srgbClr val="191919"/>
                </a:solidFill>
                <a:latin typeface="Roboto" pitchFamily="34" charset="0"/>
                <a:ea typeface="Roboto" pitchFamily="34" charset="-122"/>
                <a:cs typeface="Roboto" pitchFamily="34" charset="-120"/>
              </a:rPr>
              <a:t> </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21037" t="-6400" r="11682" b="-6400"/>
          <a:stretch/>
        </p:blipFill>
        <p:spPr>
          <a:xfrm>
            <a:off x="6431577" y="476131"/>
            <a:ext cx="5290767" cy="5913546"/>
          </a:xfrm>
          <a:prstGeom prst="rect">
            <a:avLst/>
          </a:prstGeom>
        </p:spPr>
      </p:pic>
      <p:sp>
        <p:nvSpPr>
          <p:cNvPr id="3" name="Object 2"/>
          <p:cNvSpPr/>
          <p:nvPr/>
        </p:nvSpPr>
        <p:spPr>
          <a:xfrm>
            <a:off x="1223433" y="646348"/>
            <a:ext cx="3984710" cy="1014159"/>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The Constitution of Kenya,2010</a:t>
            </a:r>
            <a:endParaRPr lang="en-US" dirty="0"/>
          </a:p>
        </p:txBody>
      </p:sp>
      <p:sp>
        <p:nvSpPr>
          <p:cNvPr id="4" name="Object 3"/>
          <p:cNvSpPr/>
          <p:nvPr/>
        </p:nvSpPr>
        <p:spPr>
          <a:xfrm>
            <a:off x="235685" y="1750823"/>
            <a:ext cx="5960207" cy="2427077"/>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81818">
                    <a:alpha val="80000"/>
                  </a:srgbClr>
                </a:solidFill>
                <a:latin typeface="Roboto" pitchFamily="34" charset="0"/>
                <a:ea typeface="Roboto" pitchFamily="34" charset="-122"/>
                <a:cs typeface="Roboto" pitchFamily="34" charset="-120"/>
              </a:rPr>
              <a:t>This being the supreme law of the land, it provides for the legal framework in land transaction and land ownership. The Constitution has dedicated the entire chapter 5 on Land and Environment. This chapter provides for the classification and categories of land to wit public land, community land and private land. Under the category of private land, it can either be leasehold or freehold in terms of tenure. </a:t>
            </a:r>
            <a:endParaRPr lang="en-US" sz="2000" dirty="0"/>
          </a:p>
        </p:txBody>
      </p:sp>
      <p:sp>
        <p:nvSpPr>
          <p:cNvPr id="5" name="Object 4"/>
          <p:cNvSpPr/>
          <p:nvPr/>
        </p:nvSpPr>
        <p:spPr>
          <a:xfrm>
            <a:off x="235685" y="4297974"/>
            <a:ext cx="5960207" cy="1516923"/>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81818">
                    <a:alpha val="80000"/>
                  </a:srgbClr>
                </a:solidFill>
                <a:latin typeface="Roboto" pitchFamily="34" charset="0"/>
                <a:ea typeface="Roboto" pitchFamily="34" charset="-122"/>
                <a:cs typeface="Roboto" pitchFamily="34" charset="-120"/>
              </a:rPr>
              <a:t>It is also important to note that under article 65 the Constitution guarantee non-citizens the right to property and it states that “a person who is not a citizen may hold land on the basis of leasehold tenure only and any such lease, however granted, shall not exceed ninety-nine years. </a:t>
            </a:r>
            <a:endParaRPr lang="en-US" sz="2000" dirty="0"/>
          </a:p>
        </p:txBody>
      </p:sp>
      <p:sp>
        <p:nvSpPr>
          <p:cNvPr id="6" name="Object 5"/>
          <p:cNvSpPr/>
          <p:nvPr/>
        </p:nvSpPr>
        <p:spPr>
          <a:xfrm>
            <a:off x="235685" y="5934972"/>
            <a:ext cx="5960207" cy="303385"/>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81818">
                    <a:alpha val="80000"/>
                  </a:srgbClr>
                </a:solidFill>
                <a:latin typeface="Roboto" pitchFamily="34" charset="0"/>
                <a:ea typeface="Roboto" pitchFamily="34" charset="-122"/>
                <a:cs typeface="Roboto" pitchFamily="34" charset="-120"/>
              </a:rPr>
              <a:t>The applicable statutes in land include:</a:t>
            </a:r>
            <a:endParaRPr lang="en-US"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5627868" cy="5913546"/>
          </a:xfrm>
          <a:prstGeom prst="rect">
            <a:avLst/>
          </a:prstGeom>
          <a:solidFill>
            <a:srgbClr val="128181"/>
          </a:solidFill>
        </p:spPr>
      </p:sp>
      <p:pic>
        <p:nvPicPr>
          <p:cNvPr id="3" name="Object 2" descr="preencoded.png"/>
          <p:cNvPicPr>
            <a:picLocks noChangeAspect="1"/>
          </p:cNvPicPr>
          <p:nvPr/>
        </p:nvPicPr>
        <p:blipFill>
          <a:blip r:embed="rId3"/>
          <a:srcRect l="18277" r="18277"/>
          <a:stretch/>
        </p:blipFill>
        <p:spPr>
          <a:xfrm>
            <a:off x="476131" y="476131"/>
            <a:ext cx="5627868" cy="5913546"/>
          </a:xfrm>
          <a:prstGeom prst="rect">
            <a:avLst/>
          </a:prstGeom>
        </p:spPr>
      </p:pic>
      <p:sp>
        <p:nvSpPr>
          <p:cNvPr id="4" name="Object 3"/>
          <p:cNvSpPr/>
          <p:nvPr/>
        </p:nvSpPr>
        <p:spPr>
          <a:xfrm>
            <a:off x="6329209" y="1412919"/>
            <a:ext cx="5625011" cy="507079"/>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Controlled Tenancies</a:t>
            </a:r>
            <a:endParaRPr lang="en-US" dirty="0"/>
          </a:p>
        </p:txBody>
      </p:sp>
      <p:sp>
        <p:nvSpPr>
          <p:cNvPr id="5" name="Object 4"/>
          <p:cNvSpPr/>
          <p:nvPr/>
        </p:nvSpPr>
        <p:spPr>
          <a:xfrm>
            <a:off x="6329209" y="2010314"/>
            <a:ext cx="5625011" cy="2427077"/>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91919"/>
                </a:solidFill>
                <a:latin typeface="Roboto" pitchFamily="34" charset="0"/>
                <a:ea typeface="Roboto" pitchFamily="34" charset="-122"/>
                <a:cs typeface="Roboto" pitchFamily="34" charset="-120"/>
              </a:rPr>
              <a:t>A tenancy is, under the Act, created by a lease, under-lease, agreement to lease, or operation of the law. If your lease is oral or is for less than 5 years or contains a break clause, it is automatically caught by the provisions of the Act. Even a tenancy created by operation of law or a sub-tenancy can be a controlled tenancy. Any agreement seeking to preclude the provisions of the Act in a controlled tenancy is void.</a:t>
            </a:r>
            <a:endParaRPr lang="en-US" sz="2000" dirty="0"/>
          </a:p>
        </p:txBody>
      </p:sp>
      <p:sp>
        <p:nvSpPr>
          <p:cNvPr id="6" name="Object 5"/>
          <p:cNvSpPr/>
          <p:nvPr/>
        </p:nvSpPr>
        <p:spPr>
          <a:xfrm>
            <a:off x="6329209" y="4557466"/>
            <a:ext cx="5625011" cy="910154"/>
          </a:xfrm>
          <a:prstGeom prst="rect">
            <a:avLst/>
          </a:prstGeom>
          <a:noFill/>
        </p:spPr>
        <p:txBody>
          <a:bodyPr wrap="square" lIns="0" tIns="0" rIns="0" bIns="0" rtlCol="0" anchor="t"/>
          <a:lstStyle/>
          <a:p>
            <a:pPr algn="ctr">
              <a:lnSpc>
                <a:spcPts val="2390"/>
              </a:lnSpc>
              <a:spcBef>
                <a:spcPts val="928"/>
              </a:spcBef>
              <a:buNone/>
            </a:pPr>
            <a:r>
              <a:rPr lang="en-US" sz="1600" b="1" i="1" kern="0" spc="46" dirty="0">
                <a:solidFill>
                  <a:srgbClr val="191919"/>
                </a:solidFill>
                <a:latin typeface="Roboto" pitchFamily="34" charset="0"/>
                <a:ea typeface="Roboto" pitchFamily="34" charset="-122"/>
                <a:cs typeface="Roboto" pitchFamily="34" charset="-120"/>
              </a:rPr>
              <a:t>We advise lessors to safeguard their interests by having leases in place that are for more than 5 years with no termination clauses</a:t>
            </a:r>
            <a:endParaRPr lang="en-US" sz="2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4279465" cy="5913546"/>
          </a:xfrm>
          <a:prstGeom prst="rect">
            <a:avLst/>
          </a:prstGeom>
          <a:solidFill>
            <a:srgbClr val="047A6B"/>
          </a:solidFill>
        </p:spPr>
      </p:sp>
      <p:pic>
        <p:nvPicPr>
          <p:cNvPr id="3" name="Object 2" descr="preencoded.png"/>
          <p:cNvPicPr>
            <a:picLocks noChangeAspect="1"/>
          </p:cNvPicPr>
          <p:nvPr/>
        </p:nvPicPr>
        <p:blipFill>
          <a:blip r:embed="rId3"/>
          <a:srcRect l="13816" r="13816"/>
          <a:stretch/>
        </p:blipFill>
        <p:spPr>
          <a:xfrm>
            <a:off x="476131" y="476131"/>
            <a:ext cx="4279465" cy="5913546"/>
          </a:xfrm>
          <a:prstGeom prst="rect">
            <a:avLst/>
          </a:prstGeom>
        </p:spPr>
      </p:pic>
      <p:sp>
        <p:nvSpPr>
          <p:cNvPr id="4" name="Object 3"/>
          <p:cNvSpPr/>
          <p:nvPr/>
        </p:nvSpPr>
        <p:spPr>
          <a:xfrm>
            <a:off x="5365148" y="827278"/>
            <a:ext cx="6204730" cy="1014159"/>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Class of Premises Exempt from Provisions of the Act</a:t>
            </a:r>
            <a:endParaRPr lang="en-US" dirty="0"/>
          </a:p>
        </p:txBody>
      </p:sp>
      <p:sp>
        <p:nvSpPr>
          <p:cNvPr id="5" name="Object 4"/>
          <p:cNvSpPr/>
          <p:nvPr/>
        </p:nvSpPr>
        <p:spPr>
          <a:xfrm>
            <a:off x="4911291" y="1931752"/>
            <a:ext cx="7112444" cy="910154"/>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91919"/>
                </a:solidFill>
                <a:latin typeface="Roboto" pitchFamily="34" charset="0"/>
                <a:ea typeface="Roboto" pitchFamily="34" charset="-122"/>
                <a:cs typeface="Roboto" pitchFamily="34" charset="-120"/>
              </a:rPr>
              <a:t>The Act only exempts leases to which the Government or a County Government is a party, whether as landlord or as tenant, from being a controlled tenancy. </a:t>
            </a:r>
            <a:endParaRPr lang="en-US" sz="2000" dirty="0"/>
          </a:p>
        </p:txBody>
      </p:sp>
      <p:sp>
        <p:nvSpPr>
          <p:cNvPr id="6" name="Object 5"/>
          <p:cNvSpPr/>
          <p:nvPr/>
        </p:nvSpPr>
        <p:spPr>
          <a:xfrm>
            <a:off x="4911291" y="2961981"/>
            <a:ext cx="7112444" cy="606769"/>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The Act covers a wide range of premises which can be subject to controlled tenancy including:</a:t>
            </a:r>
            <a:endParaRPr lang="en-US" sz="2000" dirty="0"/>
          </a:p>
        </p:txBody>
      </p:sp>
      <p:sp>
        <p:nvSpPr>
          <p:cNvPr id="7" name="Object 6"/>
          <p:cNvSpPr/>
          <p:nvPr/>
        </p:nvSpPr>
        <p:spPr>
          <a:xfrm>
            <a:off x="4911291" y="3688824"/>
            <a:ext cx="7112444" cy="910154"/>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Shops defined as retail or wholesale trade premises or business premises. The definition is wide enough to cover a whole raft of commercial premises.</a:t>
            </a:r>
            <a:endParaRPr lang="en-US" sz="2000" dirty="0"/>
          </a:p>
        </p:txBody>
      </p:sp>
      <p:sp>
        <p:nvSpPr>
          <p:cNvPr id="8" name="Object 7"/>
          <p:cNvSpPr/>
          <p:nvPr/>
        </p:nvSpPr>
        <p:spPr>
          <a:xfrm>
            <a:off x="4911291" y="4719053"/>
            <a:ext cx="7112444" cy="606769"/>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Catering establishments: These are premises where food or drink is supplied for consumption thereon.</a:t>
            </a:r>
            <a:endParaRPr lang="en-US" sz="2000" dirty="0"/>
          </a:p>
        </p:txBody>
      </p:sp>
      <p:sp>
        <p:nvSpPr>
          <p:cNvPr id="9" name="Object 8"/>
          <p:cNvSpPr/>
          <p:nvPr/>
        </p:nvSpPr>
        <p:spPr>
          <a:xfrm>
            <a:off x="4911291" y="5445896"/>
            <a:ext cx="7112444" cy="606769"/>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91919"/>
                </a:solidFill>
                <a:latin typeface="Roboto" pitchFamily="34" charset="0"/>
                <a:ea typeface="Roboto" pitchFamily="34" charset="-122"/>
                <a:cs typeface="Roboto" pitchFamily="34" charset="-120"/>
              </a:rPr>
              <a:t>Hotels premises for accommodation or accommodation and meals for up to five or more adult persons.</a:t>
            </a:r>
            <a:r>
              <a:rPr lang="en-US" sz="1600" kern="0" spc="46" dirty="0">
                <a:solidFill>
                  <a:srgbClr val="181818">
                    <a:alpha val="80000"/>
                  </a:srgbClr>
                </a:solidFill>
                <a:latin typeface="Roboto" pitchFamily="34" charset="0"/>
                <a:ea typeface="Roboto" pitchFamily="34" charset="-122"/>
                <a:cs typeface="Roboto" pitchFamily="34" charset="-120"/>
              </a:rPr>
              <a:t>  </a:t>
            </a:r>
            <a:r>
              <a:rPr lang="en-US" sz="1600" kern="0" spc="46" dirty="0">
                <a:solidFill>
                  <a:srgbClr val="191919"/>
                </a:solidFill>
                <a:latin typeface="Roboto" pitchFamily="34" charset="0"/>
                <a:ea typeface="Roboto" pitchFamily="34" charset="-122"/>
                <a:cs typeface="Roboto" pitchFamily="34" charset="-120"/>
              </a:rPr>
              <a:t> </a:t>
            </a:r>
            <a:endParaRPr 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solidFill>
          <a:srgbClr val="EDF1EB"/>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2075931"/>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Disadvantages of Controlled Tenancy?</a:t>
            </a:r>
            <a:endParaRPr lang="en-US" dirty="0"/>
          </a:p>
        </p:txBody>
      </p:sp>
      <p:sp>
        <p:nvSpPr>
          <p:cNvPr id="4" name="Object 3"/>
          <p:cNvSpPr/>
          <p:nvPr/>
        </p:nvSpPr>
        <p:spPr>
          <a:xfrm>
            <a:off x="476131" y="1016688"/>
            <a:ext cx="11458757" cy="948096"/>
          </a:xfrm>
          <a:prstGeom prst="rect">
            <a:avLst/>
          </a:prstGeom>
          <a:noFill/>
        </p:spPr>
        <p:txBody>
          <a:bodyPr wrap="square" lIns="0" tIns="0" rIns="0" bIns="0" rtlCol="0" anchor="t"/>
          <a:lstStyle/>
          <a:p>
            <a:pPr algn="l">
              <a:lnSpc>
                <a:spcPts val="2489"/>
              </a:lnSpc>
              <a:spcBef>
                <a:spcPts val="672"/>
              </a:spcBef>
              <a:buNone/>
            </a:pPr>
            <a:r>
              <a:rPr lang="en-US" sz="1600" kern="0" spc="48" dirty="0">
                <a:solidFill>
                  <a:srgbClr val="191919"/>
                </a:solidFill>
                <a:latin typeface="Roboto" pitchFamily="34" charset="0"/>
                <a:ea typeface="Roboto" pitchFamily="34" charset="-122"/>
                <a:cs typeface="Roboto" pitchFamily="34" charset="-120"/>
              </a:rPr>
              <a:t>A controlled tenancy isn’t optimal for landlords/lessors because it contains terms onerous to the landlord and protects tenants/lessees in transactions. Some of the provisions and terms that are unfavorable to lessors/landlords as follows:</a:t>
            </a:r>
            <a:endParaRPr lang="en-US" sz="2000" dirty="0"/>
          </a:p>
        </p:txBody>
      </p:sp>
      <p:sp>
        <p:nvSpPr>
          <p:cNvPr id="5" name="Object 4"/>
          <p:cNvSpPr/>
          <p:nvPr/>
        </p:nvSpPr>
        <p:spPr>
          <a:xfrm>
            <a:off x="476131" y="2361609"/>
            <a:ext cx="5523119" cy="1914046"/>
          </a:xfrm>
          <a:prstGeom prst="rect">
            <a:avLst/>
          </a:prstGeom>
          <a:solidFill>
            <a:srgbClr val="128181">
              <a:alpha val="30000"/>
            </a:srgbClr>
          </a:solidFill>
        </p:spPr>
      </p:sp>
      <p:sp>
        <p:nvSpPr>
          <p:cNvPr id="6" name="Object 5"/>
          <p:cNvSpPr/>
          <p:nvPr/>
        </p:nvSpPr>
        <p:spPr>
          <a:xfrm>
            <a:off x="761810" y="2581820"/>
            <a:ext cx="5551687" cy="290440"/>
          </a:xfrm>
          <a:prstGeom prst="rect">
            <a:avLst/>
          </a:prstGeom>
          <a:noFill/>
        </p:spPr>
        <p:txBody>
          <a:bodyPr wrap="square" lIns="0" tIns="0" rIns="0" bIns="0" rtlCol="0" anchor="t"/>
          <a:lstStyle/>
          <a:p>
            <a:pPr algn="l">
              <a:lnSpc>
                <a:spcPts val="2288"/>
              </a:lnSpc>
              <a:buNone/>
            </a:pPr>
            <a:r>
              <a:rPr lang="en-US" sz="1696" b="1" kern="0" spc="169" dirty="0">
                <a:solidFill>
                  <a:srgbClr val="181818">
                    <a:alpha val="80000"/>
                  </a:srgbClr>
                </a:solidFill>
                <a:latin typeface="Roboto" pitchFamily="34" charset="0"/>
                <a:ea typeface="Roboto" pitchFamily="34" charset="-122"/>
                <a:cs typeface="Roboto" pitchFamily="34" charset="-120"/>
              </a:rPr>
              <a:t>TERMINATION PROCESS</a:t>
            </a:r>
            <a:endParaRPr lang="en-US" dirty="0"/>
          </a:p>
        </p:txBody>
      </p:sp>
      <p:sp>
        <p:nvSpPr>
          <p:cNvPr id="7" name="Object 6"/>
          <p:cNvSpPr/>
          <p:nvPr/>
        </p:nvSpPr>
        <p:spPr>
          <a:xfrm>
            <a:off x="761811" y="2992483"/>
            <a:ext cx="5040344" cy="900780"/>
          </a:xfrm>
          <a:prstGeom prst="rect">
            <a:avLst/>
          </a:prstGeom>
          <a:noFill/>
        </p:spPr>
        <p:txBody>
          <a:bodyPr wrap="square" lIns="0" tIns="0" rIns="0" bIns="0" rtlCol="0" anchor="t"/>
          <a:lstStyle/>
          <a:p>
            <a:pPr algn="l">
              <a:lnSpc>
                <a:spcPts val="2365"/>
              </a:lnSpc>
              <a:spcBef>
                <a:spcPts val="929"/>
              </a:spcBef>
              <a:buNone/>
            </a:pPr>
            <a:r>
              <a:rPr lang="en-US" sz="1600" kern="0" spc="46" dirty="0">
                <a:solidFill>
                  <a:srgbClr val="191919"/>
                </a:solidFill>
                <a:latin typeface="Roboto" pitchFamily="34" charset="0"/>
                <a:ea typeface="Roboto" pitchFamily="34" charset="-122"/>
                <a:cs typeface="Roboto" pitchFamily="34" charset="-120"/>
              </a:rPr>
              <a:t>Termination or alteration of the terms of the tenancy can only be subject to the Act’s provisions. This requires </a:t>
            </a:r>
            <a:r>
              <a:rPr lang="en-US" sz="1600" b="1" kern="0" spc="46" dirty="0">
                <a:solidFill>
                  <a:srgbClr val="191919"/>
                </a:solidFill>
                <a:latin typeface="Roboto" pitchFamily="34" charset="0"/>
                <a:ea typeface="Roboto" pitchFamily="34" charset="-122"/>
                <a:cs typeface="Roboto" pitchFamily="34" charset="-120"/>
              </a:rPr>
              <a:t>2 months’ tenancy notices</a:t>
            </a:r>
            <a:r>
              <a:rPr lang="en-US" sz="1600" kern="0" spc="46" dirty="0">
                <a:solidFill>
                  <a:srgbClr val="191919"/>
                </a:solidFill>
                <a:latin typeface="Roboto" pitchFamily="34" charset="0"/>
                <a:ea typeface="Roboto" pitchFamily="34" charset="-122"/>
                <a:cs typeface="Roboto" pitchFamily="34" charset="-120"/>
              </a:rPr>
              <a:t>.</a:t>
            </a:r>
            <a:endParaRPr lang="en-US" sz="2000" dirty="0"/>
          </a:p>
        </p:txBody>
      </p:sp>
      <p:sp>
        <p:nvSpPr>
          <p:cNvPr id="8" name="Object 7"/>
          <p:cNvSpPr/>
          <p:nvPr/>
        </p:nvSpPr>
        <p:spPr>
          <a:xfrm>
            <a:off x="6189702" y="2361609"/>
            <a:ext cx="5523119" cy="1914046"/>
          </a:xfrm>
          <a:prstGeom prst="rect">
            <a:avLst/>
          </a:prstGeom>
          <a:solidFill>
            <a:srgbClr val="128181">
              <a:alpha val="30000"/>
            </a:srgbClr>
          </a:solidFill>
        </p:spPr>
      </p:sp>
      <p:sp>
        <p:nvSpPr>
          <p:cNvPr id="9" name="Object 8"/>
          <p:cNvSpPr/>
          <p:nvPr/>
        </p:nvSpPr>
        <p:spPr>
          <a:xfrm>
            <a:off x="6475381" y="2581820"/>
            <a:ext cx="5551687" cy="290440"/>
          </a:xfrm>
          <a:prstGeom prst="rect">
            <a:avLst/>
          </a:prstGeom>
          <a:noFill/>
        </p:spPr>
        <p:txBody>
          <a:bodyPr wrap="square" lIns="0" tIns="0" rIns="0" bIns="0" rtlCol="0" anchor="t"/>
          <a:lstStyle/>
          <a:p>
            <a:pPr algn="l">
              <a:lnSpc>
                <a:spcPts val="2288"/>
              </a:lnSpc>
              <a:buNone/>
            </a:pPr>
            <a:r>
              <a:rPr lang="en-US" sz="1696" b="1" kern="0" spc="169" dirty="0">
                <a:solidFill>
                  <a:srgbClr val="181818">
                    <a:alpha val="80000"/>
                  </a:srgbClr>
                </a:solidFill>
                <a:latin typeface="Roboto" pitchFamily="34" charset="0"/>
                <a:ea typeface="Roboto" pitchFamily="34" charset="-122"/>
                <a:cs typeface="Roboto" pitchFamily="34" charset="-120"/>
              </a:rPr>
              <a:t>RENT ASSESSMENT</a:t>
            </a:r>
            <a:endParaRPr lang="en-US" dirty="0"/>
          </a:p>
        </p:txBody>
      </p:sp>
      <p:sp>
        <p:nvSpPr>
          <p:cNvPr id="10" name="Object 9"/>
          <p:cNvSpPr/>
          <p:nvPr/>
        </p:nvSpPr>
        <p:spPr>
          <a:xfrm>
            <a:off x="6475382" y="2992483"/>
            <a:ext cx="5040344" cy="900780"/>
          </a:xfrm>
          <a:prstGeom prst="rect">
            <a:avLst/>
          </a:prstGeom>
          <a:noFill/>
        </p:spPr>
        <p:txBody>
          <a:bodyPr wrap="square" lIns="0" tIns="0" rIns="0" bIns="0" rtlCol="0" anchor="t"/>
          <a:lstStyle/>
          <a:p>
            <a:pPr algn="l">
              <a:lnSpc>
                <a:spcPts val="2365"/>
              </a:lnSpc>
              <a:spcBef>
                <a:spcPts val="929"/>
              </a:spcBef>
              <a:buNone/>
            </a:pPr>
            <a:r>
              <a:rPr lang="en-US" sz="1600" kern="0" spc="46" dirty="0">
                <a:solidFill>
                  <a:srgbClr val="191919"/>
                </a:solidFill>
                <a:latin typeface="Roboto" pitchFamily="34" charset="0"/>
                <a:ea typeface="Roboto" pitchFamily="34" charset="-122"/>
                <a:cs typeface="Roboto" pitchFamily="34" charset="-120"/>
              </a:rPr>
              <a:t>Tenants can apply for rent assessment or review or alteration of the terms of the tenancy and the tribunal has the power to decide how much rent is paid.</a:t>
            </a:r>
            <a:endParaRPr lang="en-US" sz="2000" dirty="0"/>
          </a:p>
        </p:txBody>
      </p:sp>
      <p:sp>
        <p:nvSpPr>
          <p:cNvPr id="11" name="Object 10"/>
          <p:cNvSpPr/>
          <p:nvPr/>
        </p:nvSpPr>
        <p:spPr>
          <a:xfrm>
            <a:off x="476131" y="4466108"/>
            <a:ext cx="5523119" cy="1914046"/>
          </a:xfrm>
          <a:prstGeom prst="rect">
            <a:avLst/>
          </a:prstGeom>
          <a:solidFill>
            <a:srgbClr val="128181">
              <a:alpha val="30000"/>
            </a:srgbClr>
          </a:solidFill>
        </p:spPr>
      </p:sp>
      <p:sp>
        <p:nvSpPr>
          <p:cNvPr id="12" name="Object 11"/>
          <p:cNvSpPr/>
          <p:nvPr/>
        </p:nvSpPr>
        <p:spPr>
          <a:xfrm>
            <a:off x="761810" y="4686319"/>
            <a:ext cx="5551687" cy="290440"/>
          </a:xfrm>
          <a:prstGeom prst="rect">
            <a:avLst/>
          </a:prstGeom>
          <a:noFill/>
        </p:spPr>
        <p:txBody>
          <a:bodyPr wrap="square" lIns="0" tIns="0" rIns="0" bIns="0" rtlCol="0" anchor="t"/>
          <a:lstStyle/>
          <a:p>
            <a:pPr algn="l">
              <a:lnSpc>
                <a:spcPts val="2288"/>
              </a:lnSpc>
              <a:buNone/>
            </a:pPr>
            <a:r>
              <a:rPr lang="en-US" sz="1696" b="1" kern="0" spc="169" dirty="0">
                <a:solidFill>
                  <a:srgbClr val="181818">
                    <a:alpha val="80000"/>
                  </a:srgbClr>
                </a:solidFill>
                <a:latin typeface="Roboto" pitchFamily="34" charset="0"/>
                <a:ea typeface="Roboto" pitchFamily="34" charset="-122"/>
                <a:cs typeface="Roboto" pitchFamily="34" charset="-120"/>
              </a:rPr>
              <a:t>TERMINATION GROUNDS</a:t>
            </a:r>
            <a:endParaRPr lang="en-US" dirty="0"/>
          </a:p>
        </p:txBody>
      </p:sp>
      <p:sp>
        <p:nvSpPr>
          <p:cNvPr id="13" name="Object 12"/>
          <p:cNvSpPr/>
          <p:nvPr/>
        </p:nvSpPr>
        <p:spPr>
          <a:xfrm>
            <a:off x="761811" y="5096982"/>
            <a:ext cx="5040344" cy="900780"/>
          </a:xfrm>
          <a:prstGeom prst="rect">
            <a:avLst/>
          </a:prstGeom>
          <a:noFill/>
        </p:spPr>
        <p:txBody>
          <a:bodyPr wrap="square" lIns="0" tIns="0" rIns="0" bIns="0" rtlCol="0" anchor="t"/>
          <a:lstStyle/>
          <a:p>
            <a:pPr algn="l">
              <a:lnSpc>
                <a:spcPts val="2365"/>
              </a:lnSpc>
              <a:spcBef>
                <a:spcPts val="929"/>
              </a:spcBef>
              <a:buNone/>
            </a:pPr>
            <a:r>
              <a:rPr lang="en-US" sz="1600" kern="0" spc="46" dirty="0">
                <a:solidFill>
                  <a:srgbClr val="191919"/>
                </a:solidFill>
                <a:latin typeface="Roboto" pitchFamily="34" charset="0"/>
                <a:ea typeface="Roboto" pitchFamily="34" charset="-122"/>
                <a:cs typeface="Roboto" pitchFamily="34" charset="-120"/>
              </a:rPr>
              <a:t>Termination of the tenancy can only be based on the grounds listed under the Act and such termination can be challenged by reference to the Tribunal</a:t>
            </a:r>
            <a:endParaRPr lang="en-US" sz="2000" dirty="0"/>
          </a:p>
        </p:txBody>
      </p:sp>
      <p:sp>
        <p:nvSpPr>
          <p:cNvPr id="14" name="Object 13"/>
          <p:cNvSpPr/>
          <p:nvPr/>
        </p:nvSpPr>
        <p:spPr>
          <a:xfrm>
            <a:off x="6189702" y="4466108"/>
            <a:ext cx="5523119" cy="1914046"/>
          </a:xfrm>
          <a:prstGeom prst="rect">
            <a:avLst/>
          </a:prstGeom>
          <a:solidFill>
            <a:srgbClr val="128181">
              <a:alpha val="30000"/>
            </a:srgbClr>
          </a:solidFill>
        </p:spPr>
      </p:sp>
      <p:sp>
        <p:nvSpPr>
          <p:cNvPr id="15" name="Object 14"/>
          <p:cNvSpPr/>
          <p:nvPr/>
        </p:nvSpPr>
        <p:spPr>
          <a:xfrm>
            <a:off x="6475381" y="4686319"/>
            <a:ext cx="5551687" cy="290440"/>
          </a:xfrm>
          <a:prstGeom prst="rect">
            <a:avLst/>
          </a:prstGeom>
          <a:noFill/>
        </p:spPr>
        <p:txBody>
          <a:bodyPr wrap="square" lIns="0" tIns="0" rIns="0" bIns="0" rtlCol="0" anchor="t"/>
          <a:lstStyle/>
          <a:p>
            <a:pPr algn="l">
              <a:lnSpc>
                <a:spcPts val="2288"/>
              </a:lnSpc>
              <a:buNone/>
            </a:pPr>
            <a:r>
              <a:rPr lang="en-US" sz="1696" b="1" kern="0" spc="169" dirty="0">
                <a:solidFill>
                  <a:srgbClr val="181818">
                    <a:alpha val="80000"/>
                  </a:srgbClr>
                </a:solidFill>
                <a:latin typeface="Roboto" pitchFamily="34" charset="0"/>
                <a:ea typeface="Roboto" pitchFamily="34" charset="-122"/>
                <a:cs typeface="Roboto" pitchFamily="34" charset="-120"/>
              </a:rPr>
              <a:t>DISTRESS FOR RENT</a:t>
            </a:r>
            <a:endParaRPr lang="en-US" dirty="0"/>
          </a:p>
        </p:txBody>
      </p:sp>
      <p:sp>
        <p:nvSpPr>
          <p:cNvPr id="16" name="Object 15"/>
          <p:cNvSpPr/>
          <p:nvPr/>
        </p:nvSpPr>
        <p:spPr>
          <a:xfrm>
            <a:off x="6475382" y="5096982"/>
            <a:ext cx="5040344" cy="900780"/>
          </a:xfrm>
          <a:prstGeom prst="rect">
            <a:avLst/>
          </a:prstGeom>
          <a:noFill/>
        </p:spPr>
        <p:txBody>
          <a:bodyPr wrap="square" lIns="0" tIns="0" rIns="0" bIns="0" rtlCol="0" anchor="t"/>
          <a:lstStyle/>
          <a:p>
            <a:pPr algn="l">
              <a:lnSpc>
                <a:spcPts val="2365"/>
              </a:lnSpc>
              <a:spcBef>
                <a:spcPts val="929"/>
              </a:spcBef>
              <a:buNone/>
            </a:pPr>
            <a:r>
              <a:rPr lang="en-US" sz="1600" kern="0" spc="46" dirty="0">
                <a:solidFill>
                  <a:srgbClr val="191919"/>
                </a:solidFill>
                <a:latin typeface="Roboto" pitchFamily="34" charset="0"/>
                <a:ea typeface="Roboto" pitchFamily="34" charset="-122"/>
                <a:cs typeface="Roboto" pitchFamily="34" charset="-120"/>
              </a:rPr>
              <a:t>The powers of the Tribunal extend to varying the rent payable, permitting the levy of distress of rent, fixing the amount of service charge payable, among others </a:t>
            </a:r>
            <a:endParaRPr lang="en-US"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Keys Things to Look at Before Entering into a Lease</a:t>
            </a:r>
            <a:endParaRPr lang="en-US" dirty="0"/>
          </a:p>
        </p:txBody>
      </p:sp>
      <p:sp>
        <p:nvSpPr>
          <p:cNvPr id="4" name="Object 3"/>
          <p:cNvSpPr/>
          <p:nvPr/>
        </p:nvSpPr>
        <p:spPr>
          <a:xfrm>
            <a:off x="476131" y="1580755"/>
            <a:ext cx="3618595" cy="2304474"/>
          </a:xfrm>
          <a:prstGeom prst="rect">
            <a:avLst/>
          </a:prstGeom>
          <a:solidFill>
            <a:srgbClr val="128181">
              <a:alpha val="30000"/>
            </a:srgbClr>
          </a:solidFill>
        </p:spPr>
      </p:sp>
      <p:sp>
        <p:nvSpPr>
          <p:cNvPr id="5" name="Object 4"/>
          <p:cNvSpPr/>
          <p:nvPr/>
        </p:nvSpPr>
        <p:spPr>
          <a:xfrm>
            <a:off x="761810" y="1797543"/>
            <a:ext cx="3456711" cy="305617"/>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CONFIRM OWNERSHIP</a:t>
            </a:r>
            <a:endParaRPr lang="en-US" dirty="0"/>
          </a:p>
        </p:txBody>
      </p:sp>
      <p:sp>
        <p:nvSpPr>
          <p:cNvPr id="6" name="Object 5"/>
          <p:cNvSpPr/>
          <p:nvPr/>
        </p:nvSpPr>
        <p:spPr>
          <a:xfrm>
            <a:off x="761811" y="2229781"/>
            <a:ext cx="3135820" cy="948096"/>
          </a:xfrm>
          <a:prstGeom prst="rect">
            <a:avLst/>
          </a:prstGeom>
          <a:noFill/>
        </p:spPr>
        <p:txBody>
          <a:bodyPr wrap="square" lIns="0" tIns="0" rIns="0" bIns="0" rtlCol="0" anchor="t"/>
          <a:lstStyle/>
          <a:p>
            <a:pPr algn="l">
              <a:lnSpc>
                <a:spcPts val="2489"/>
              </a:lnSpc>
              <a:spcBef>
                <a:spcPts val="978"/>
              </a:spcBef>
              <a:buNone/>
            </a:pPr>
            <a:r>
              <a:rPr lang="en-US" sz="1594" kern="0" spc="48" dirty="0">
                <a:solidFill>
                  <a:srgbClr val="181818">
                    <a:alpha val="80000"/>
                  </a:srgbClr>
                </a:solidFill>
                <a:latin typeface="Roboto" pitchFamily="34" charset="0"/>
                <a:ea typeface="Roboto" pitchFamily="34" charset="-122"/>
                <a:cs typeface="Roboto" pitchFamily="34" charset="-120"/>
              </a:rPr>
              <a:t>Confirm ownership of the land and check for any encumbrances.</a:t>
            </a:r>
            <a:endParaRPr lang="en-US" dirty="0"/>
          </a:p>
        </p:txBody>
      </p:sp>
      <p:sp>
        <p:nvSpPr>
          <p:cNvPr id="7" name="Object 6"/>
          <p:cNvSpPr/>
          <p:nvPr/>
        </p:nvSpPr>
        <p:spPr>
          <a:xfrm>
            <a:off x="4285178" y="1580755"/>
            <a:ext cx="3618595" cy="2304474"/>
          </a:xfrm>
          <a:prstGeom prst="rect">
            <a:avLst/>
          </a:prstGeom>
          <a:solidFill>
            <a:srgbClr val="128181">
              <a:alpha val="30000"/>
            </a:srgbClr>
          </a:solidFill>
        </p:spPr>
      </p:sp>
      <p:sp>
        <p:nvSpPr>
          <p:cNvPr id="8" name="Object 7"/>
          <p:cNvSpPr/>
          <p:nvPr/>
        </p:nvSpPr>
        <p:spPr>
          <a:xfrm>
            <a:off x="4570857" y="1797543"/>
            <a:ext cx="3456711" cy="611233"/>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STRUCTURAL INSPECTION</a:t>
            </a:r>
            <a:endParaRPr lang="en-US" dirty="0"/>
          </a:p>
        </p:txBody>
      </p:sp>
      <p:sp>
        <p:nvSpPr>
          <p:cNvPr id="9" name="Object 8"/>
          <p:cNvSpPr/>
          <p:nvPr/>
        </p:nvSpPr>
        <p:spPr>
          <a:xfrm>
            <a:off x="4570858" y="2205415"/>
            <a:ext cx="3135820" cy="632064"/>
          </a:xfrm>
          <a:prstGeom prst="rect">
            <a:avLst/>
          </a:prstGeom>
          <a:noFill/>
        </p:spPr>
        <p:txBody>
          <a:bodyPr wrap="square" lIns="0" tIns="0" rIns="0" bIns="0" rtlCol="0" anchor="t"/>
          <a:lstStyle/>
          <a:p>
            <a:pPr algn="l">
              <a:lnSpc>
                <a:spcPts val="2489"/>
              </a:lnSpc>
              <a:spcBef>
                <a:spcPts val="978"/>
              </a:spcBef>
              <a:buNone/>
            </a:pPr>
            <a:r>
              <a:rPr lang="en-US" sz="1594" kern="0" spc="48" dirty="0">
                <a:solidFill>
                  <a:srgbClr val="181818">
                    <a:alpha val="80000"/>
                  </a:srgbClr>
                </a:solidFill>
                <a:latin typeface="Roboto" pitchFamily="34" charset="0"/>
                <a:ea typeface="Roboto" pitchFamily="34" charset="-122"/>
                <a:cs typeface="Roboto" pitchFamily="34" charset="-120"/>
              </a:rPr>
              <a:t>Undertake a structural survey to assess condition of property.</a:t>
            </a:r>
            <a:endParaRPr lang="en-US" dirty="0"/>
          </a:p>
        </p:txBody>
      </p:sp>
      <p:sp>
        <p:nvSpPr>
          <p:cNvPr id="10" name="Object 9"/>
          <p:cNvSpPr/>
          <p:nvPr/>
        </p:nvSpPr>
        <p:spPr>
          <a:xfrm>
            <a:off x="8094226" y="1580755"/>
            <a:ext cx="3618595" cy="2304474"/>
          </a:xfrm>
          <a:prstGeom prst="rect">
            <a:avLst/>
          </a:prstGeom>
          <a:solidFill>
            <a:srgbClr val="128181">
              <a:alpha val="30000"/>
            </a:srgbClr>
          </a:solidFill>
        </p:spPr>
      </p:sp>
      <p:sp>
        <p:nvSpPr>
          <p:cNvPr id="11" name="Object 10"/>
          <p:cNvSpPr/>
          <p:nvPr/>
        </p:nvSpPr>
        <p:spPr>
          <a:xfrm>
            <a:off x="8379905" y="1797543"/>
            <a:ext cx="3456711" cy="305617"/>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REVIEW CHARGES</a:t>
            </a:r>
            <a:endParaRPr lang="en-US" dirty="0"/>
          </a:p>
        </p:txBody>
      </p:sp>
      <p:sp>
        <p:nvSpPr>
          <p:cNvPr id="12" name="Object 11"/>
          <p:cNvSpPr/>
          <p:nvPr/>
        </p:nvSpPr>
        <p:spPr>
          <a:xfrm>
            <a:off x="8379906" y="2229781"/>
            <a:ext cx="3135820" cy="632064"/>
          </a:xfrm>
          <a:prstGeom prst="rect">
            <a:avLst/>
          </a:prstGeom>
          <a:noFill/>
        </p:spPr>
        <p:txBody>
          <a:bodyPr wrap="square" lIns="0" tIns="0" rIns="0" bIns="0" rtlCol="0" anchor="t"/>
          <a:lstStyle/>
          <a:p>
            <a:pPr algn="l">
              <a:lnSpc>
                <a:spcPts val="2489"/>
              </a:lnSpc>
              <a:spcBef>
                <a:spcPts val="978"/>
              </a:spcBef>
              <a:buNone/>
            </a:pPr>
            <a:r>
              <a:rPr lang="en-US" sz="1594" kern="0" spc="48" dirty="0">
                <a:solidFill>
                  <a:srgbClr val="181818">
                    <a:alpha val="80000"/>
                  </a:srgbClr>
                </a:solidFill>
                <a:latin typeface="Roboto" pitchFamily="34" charset="0"/>
                <a:ea typeface="Roboto" pitchFamily="34" charset="-122"/>
                <a:cs typeface="Roboto" pitchFamily="34" charset="-120"/>
              </a:rPr>
              <a:t>Understand how service charges and rents are billed.</a:t>
            </a:r>
            <a:endParaRPr lang="en-US" dirty="0"/>
          </a:p>
        </p:txBody>
      </p:sp>
      <p:sp>
        <p:nvSpPr>
          <p:cNvPr id="13" name="Object 12"/>
          <p:cNvSpPr/>
          <p:nvPr/>
        </p:nvSpPr>
        <p:spPr>
          <a:xfrm>
            <a:off x="476131" y="4075681"/>
            <a:ext cx="5523119" cy="2304474"/>
          </a:xfrm>
          <a:prstGeom prst="rect">
            <a:avLst/>
          </a:prstGeom>
          <a:solidFill>
            <a:srgbClr val="128181">
              <a:alpha val="30000"/>
            </a:srgbClr>
          </a:solidFill>
        </p:spPr>
      </p:sp>
      <p:sp>
        <p:nvSpPr>
          <p:cNvPr id="14" name="Object 13"/>
          <p:cNvSpPr/>
          <p:nvPr/>
        </p:nvSpPr>
        <p:spPr>
          <a:xfrm>
            <a:off x="761810" y="4292469"/>
            <a:ext cx="5551687" cy="305617"/>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MARKET ANALYSIS</a:t>
            </a:r>
            <a:endParaRPr lang="en-US" dirty="0"/>
          </a:p>
        </p:txBody>
      </p:sp>
      <p:sp>
        <p:nvSpPr>
          <p:cNvPr id="15" name="Object 14"/>
          <p:cNvSpPr/>
          <p:nvPr/>
        </p:nvSpPr>
        <p:spPr>
          <a:xfrm>
            <a:off x="761810" y="4724707"/>
            <a:ext cx="5040345" cy="316032"/>
          </a:xfrm>
          <a:prstGeom prst="rect">
            <a:avLst/>
          </a:prstGeom>
          <a:noFill/>
        </p:spPr>
        <p:txBody>
          <a:bodyPr wrap="square" lIns="0" tIns="0" rIns="0" bIns="0" rtlCol="0" anchor="t"/>
          <a:lstStyle/>
          <a:p>
            <a:pPr algn="l">
              <a:lnSpc>
                <a:spcPts val="2489"/>
              </a:lnSpc>
              <a:spcBef>
                <a:spcPts val="978"/>
              </a:spcBef>
              <a:buNone/>
            </a:pPr>
            <a:r>
              <a:rPr lang="en-US" sz="1594" kern="0" spc="48" dirty="0">
                <a:solidFill>
                  <a:srgbClr val="181818">
                    <a:alpha val="80000"/>
                  </a:srgbClr>
                </a:solidFill>
                <a:latin typeface="Roboto" pitchFamily="34" charset="0"/>
                <a:ea typeface="Roboto" pitchFamily="34" charset="-122"/>
                <a:cs typeface="Roboto" pitchFamily="34" charset="-120"/>
              </a:rPr>
              <a:t>Seek expert opinion on prevailing market rents.</a:t>
            </a:r>
            <a:endParaRPr lang="en-US" dirty="0"/>
          </a:p>
        </p:txBody>
      </p:sp>
      <p:sp>
        <p:nvSpPr>
          <p:cNvPr id="16" name="Object 15"/>
          <p:cNvSpPr/>
          <p:nvPr/>
        </p:nvSpPr>
        <p:spPr>
          <a:xfrm>
            <a:off x="6189702" y="4075681"/>
            <a:ext cx="5523119" cy="2304474"/>
          </a:xfrm>
          <a:prstGeom prst="rect">
            <a:avLst/>
          </a:prstGeom>
          <a:solidFill>
            <a:srgbClr val="128181">
              <a:alpha val="30000"/>
            </a:srgbClr>
          </a:solidFill>
        </p:spPr>
      </p:sp>
      <p:sp>
        <p:nvSpPr>
          <p:cNvPr id="17" name="Object 16"/>
          <p:cNvSpPr/>
          <p:nvPr/>
        </p:nvSpPr>
        <p:spPr>
          <a:xfrm>
            <a:off x="6475381" y="4292469"/>
            <a:ext cx="5551687" cy="305617"/>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SECURITY DEPOSITS</a:t>
            </a:r>
            <a:endParaRPr lang="en-US" dirty="0"/>
          </a:p>
        </p:txBody>
      </p:sp>
      <p:sp>
        <p:nvSpPr>
          <p:cNvPr id="18" name="Object 17"/>
          <p:cNvSpPr/>
          <p:nvPr/>
        </p:nvSpPr>
        <p:spPr>
          <a:xfrm>
            <a:off x="6475381" y="4724707"/>
            <a:ext cx="5040345" cy="632064"/>
          </a:xfrm>
          <a:prstGeom prst="rect">
            <a:avLst/>
          </a:prstGeom>
          <a:noFill/>
        </p:spPr>
        <p:txBody>
          <a:bodyPr wrap="square" lIns="0" tIns="0" rIns="0" bIns="0" rtlCol="0" anchor="t"/>
          <a:lstStyle/>
          <a:p>
            <a:pPr algn="l">
              <a:lnSpc>
                <a:spcPts val="2489"/>
              </a:lnSpc>
              <a:spcBef>
                <a:spcPts val="978"/>
              </a:spcBef>
              <a:buNone/>
            </a:pPr>
            <a:r>
              <a:rPr lang="en-US" sz="1594" kern="0" spc="48" dirty="0">
                <a:solidFill>
                  <a:srgbClr val="181818">
                    <a:alpha val="80000"/>
                  </a:srgbClr>
                </a:solidFill>
                <a:latin typeface="Roboto" pitchFamily="34" charset="0"/>
                <a:ea typeface="Roboto" pitchFamily="34" charset="-122"/>
                <a:cs typeface="Roboto" pitchFamily="34" charset="-120"/>
              </a:rPr>
              <a:t>Ensure security deposits are refunded after lease expiry.</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4279465" cy="5913546"/>
          </a:xfrm>
          <a:prstGeom prst="rect">
            <a:avLst/>
          </a:prstGeom>
          <a:solidFill>
            <a:srgbClr val="128181"/>
          </a:solidFill>
        </p:spPr>
      </p:sp>
      <p:pic>
        <p:nvPicPr>
          <p:cNvPr id="3" name="Object 2" descr="preencoded.png"/>
          <p:cNvPicPr>
            <a:picLocks noChangeAspect="1"/>
          </p:cNvPicPr>
          <p:nvPr/>
        </p:nvPicPr>
        <p:blipFill>
          <a:blip r:embed="rId3"/>
          <a:srcRect l="1755" r="1755"/>
          <a:stretch/>
        </p:blipFill>
        <p:spPr>
          <a:xfrm>
            <a:off x="476131" y="476131"/>
            <a:ext cx="4279465" cy="5913546"/>
          </a:xfrm>
          <a:prstGeom prst="rect">
            <a:avLst/>
          </a:prstGeom>
        </p:spPr>
      </p:pic>
      <p:sp>
        <p:nvSpPr>
          <p:cNvPr id="4" name="Object 3"/>
          <p:cNvSpPr/>
          <p:nvPr/>
        </p:nvSpPr>
        <p:spPr>
          <a:xfrm>
            <a:off x="5049428" y="1374828"/>
            <a:ext cx="6836169" cy="1014159"/>
          </a:xfrm>
          <a:prstGeom prst="rect">
            <a:avLst/>
          </a:prstGeom>
          <a:noFill/>
        </p:spPr>
        <p:txBody>
          <a:bodyPr wrap="square" lIns="0" tIns="0" rIns="0" bIns="0" rtlCol="0" anchor="t"/>
          <a:lstStyle/>
          <a:p>
            <a:pPr algn="ctr">
              <a:lnSpc>
                <a:spcPts val="3994"/>
              </a:lnSpc>
              <a:buNone/>
            </a:pPr>
            <a:r>
              <a:rPr lang="en-US" sz="3750" dirty="0">
                <a:solidFill>
                  <a:srgbClr val="000000"/>
                </a:solidFill>
                <a:latin typeface="Playfair Display" pitchFamily="34" charset="0"/>
                <a:ea typeface="Playfair Display" pitchFamily="34" charset="-122"/>
                <a:cs typeface="Playfair Display" pitchFamily="34" charset="-120"/>
              </a:rPr>
              <a:t>Overview of Land Ownership &amp; Property Rights in Kenya</a:t>
            </a:r>
            <a:endParaRPr lang="en-US" dirty="0"/>
          </a:p>
        </p:txBody>
      </p:sp>
      <p:sp>
        <p:nvSpPr>
          <p:cNvPr id="5" name="Object 4"/>
          <p:cNvSpPr/>
          <p:nvPr/>
        </p:nvSpPr>
        <p:spPr>
          <a:xfrm>
            <a:off x="5026514" y="2479303"/>
            <a:ext cx="6881997" cy="606769"/>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000000"/>
                </a:solidFill>
                <a:latin typeface="Roboto" pitchFamily="34" charset="0"/>
                <a:ea typeface="Roboto" pitchFamily="34" charset="-122"/>
                <a:cs typeface="Roboto" pitchFamily="34" charset="-120"/>
              </a:rPr>
              <a:t>Since the Constitution of Kenya was promulgated and brought about its law reforms relating to land, Article 260 defines land as:</a:t>
            </a:r>
            <a:endParaRPr lang="en-US" sz="2000" dirty="0"/>
          </a:p>
        </p:txBody>
      </p:sp>
      <p:sp>
        <p:nvSpPr>
          <p:cNvPr id="6" name="Object 5"/>
          <p:cNvSpPr/>
          <p:nvPr/>
        </p:nvSpPr>
        <p:spPr>
          <a:xfrm>
            <a:off x="5026514" y="3206147"/>
            <a:ext cx="6881997" cy="303385"/>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000000"/>
                </a:solidFill>
                <a:latin typeface="Roboto" pitchFamily="34" charset="0"/>
                <a:ea typeface="Roboto" pitchFamily="34" charset="-122"/>
                <a:cs typeface="Roboto" pitchFamily="34" charset="-120"/>
              </a:rPr>
              <a:t> a) The surface of the earth and the subsurface rock;</a:t>
            </a:r>
            <a:endParaRPr lang="en-US" sz="2000" dirty="0"/>
          </a:p>
        </p:txBody>
      </p:sp>
      <p:sp>
        <p:nvSpPr>
          <p:cNvPr id="7" name="Object 6"/>
          <p:cNvSpPr/>
          <p:nvPr/>
        </p:nvSpPr>
        <p:spPr>
          <a:xfrm>
            <a:off x="5026514" y="3629606"/>
            <a:ext cx="6881997" cy="303385"/>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000000"/>
                </a:solidFill>
                <a:latin typeface="Roboto" pitchFamily="34" charset="0"/>
                <a:ea typeface="Roboto" pitchFamily="34" charset="-122"/>
                <a:cs typeface="Roboto" pitchFamily="34" charset="-120"/>
              </a:rPr>
              <a:t>b) Any body of water on or under the surface;</a:t>
            </a:r>
            <a:endParaRPr lang="en-US" sz="2000" dirty="0"/>
          </a:p>
        </p:txBody>
      </p:sp>
      <p:sp>
        <p:nvSpPr>
          <p:cNvPr id="8" name="Object 7"/>
          <p:cNvSpPr/>
          <p:nvPr/>
        </p:nvSpPr>
        <p:spPr>
          <a:xfrm>
            <a:off x="5026514" y="4053065"/>
            <a:ext cx="6881997" cy="303385"/>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000000"/>
                </a:solidFill>
                <a:latin typeface="Roboto" pitchFamily="34" charset="0"/>
                <a:ea typeface="Roboto" pitchFamily="34" charset="-122"/>
                <a:cs typeface="Roboto" pitchFamily="34" charset="-120"/>
              </a:rPr>
              <a:t>c) Marine waters in the territorial sea and exclusive economic zone;</a:t>
            </a:r>
            <a:endParaRPr lang="en-US" sz="2000" dirty="0"/>
          </a:p>
        </p:txBody>
      </p:sp>
      <p:sp>
        <p:nvSpPr>
          <p:cNvPr id="9" name="Object 8"/>
          <p:cNvSpPr/>
          <p:nvPr/>
        </p:nvSpPr>
        <p:spPr>
          <a:xfrm>
            <a:off x="5026514" y="4476524"/>
            <a:ext cx="6881997" cy="606769"/>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000000"/>
                </a:solidFill>
                <a:latin typeface="Roboto" pitchFamily="34" charset="0"/>
                <a:ea typeface="Roboto" pitchFamily="34" charset="-122"/>
                <a:cs typeface="Roboto" pitchFamily="34" charset="-120"/>
              </a:rPr>
              <a:t>d) Natural resources completely contained on or under the surface; and</a:t>
            </a:r>
            <a:endParaRPr lang="en-US" sz="2000" dirty="0"/>
          </a:p>
        </p:txBody>
      </p:sp>
      <p:sp>
        <p:nvSpPr>
          <p:cNvPr id="10" name="Object 9"/>
          <p:cNvSpPr/>
          <p:nvPr/>
        </p:nvSpPr>
        <p:spPr>
          <a:xfrm>
            <a:off x="5003600" y="4899982"/>
            <a:ext cx="6881997" cy="303385"/>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000000"/>
                </a:solidFill>
                <a:latin typeface="Roboto" pitchFamily="34" charset="0"/>
                <a:ea typeface="Roboto" pitchFamily="34" charset="-122"/>
                <a:cs typeface="Roboto" pitchFamily="34" charset="-120"/>
              </a:rPr>
              <a:t>e) The airspace above the surface; </a:t>
            </a:r>
            <a:endParaRPr lang="en-US" sz="2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295076"/>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Classifications of Land</a:t>
            </a:r>
            <a:endParaRPr lang="en-US" dirty="0"/>
          </a:p>
        </p:txBody>
      </p:sp>
      <p:sp>
        <p:nvSpPr>
          <p:cNvPr id="4" name="Object 3"/>
          <p:cNvSpPr/>
          <p:nvPr/>
        </p:nvSpPr>
        <p:spPr>
          <a:xfrm>
            <a:off x="476131" y="1912410"/>
            <a:ext cx="5446938" cy="3748787"/>
          </a:xfrm>
          <a:prstGeom prst="rect">
            <a:avLst/>
          </a:prstGeom>
          <a:noFill/>
        </p:spPr>
        <p:txBody>
          <a:bodyPr wrap="square" lIns="0" tIns="0" rIns="0" bIns="0" rtlCol="0" anchor="t"/>
          <a:lstStyle/>
          <a:p>
            <a:pPr marL="242900" indent="-242900" algn="l">
              <a:lnSpc>
                <a:spcPts val="2549"/>
              </a:lnSpc>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FREEHOLD LAND</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Land that gives the holder absolute ownership for life and can be succeeded by descendants</a:t>
            </a:r>
            <a:r>
              <a:rPr lang="en-US" sz="1466" kern="0" spc="44" dirty="0">
                <a:solidFill>
                  <a:srgbClr val="181818">
                    <a:alpha val="80000"/>
                  </a:srgbClr>
                </a:solidFill>
                <a:latin typeface="Roboto" pitchFamily="34" charset="0"/>
                <a:ea typeface="Roboto" pitchFamily="34" charset="-122"/>
                <a:cs typeface="Roboto" pitchFamily="34" charset="-120"/>
              </a:rPr>
              <a:t>.</a:t>
            </a:r>
          </a:p>
          <a:p>
            <a:pPr marL="242900" indent="-242900" algn="l">
              <a:lnSpc>
                <a:spcPts val="2549"/>
              </a:lnSpc>
              <a:spcBef>
                <a:spcPts val="2477"/>
              </a:spcBef>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LEASEHOLD LAND</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Land held for a specific time period with payment of a fee/rent. Does not provide absolute ownership.</a:t>
            </a:r>
          </a:p>
          <a:p>
            <a:pPr marL="242900" indent="-242900" algn="l">
              <a:lnSpc>
                <a:spcPts val="2549"/>
              </a:lnSpc>
              <a:spcBef>
                <a:spcPts val="2477"/>
              </a:spcBef>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PUBLIC LAND</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Land held by the government in trust for the people. Includes state land, unclaimed land, minerals, forests, etc.</a:t>
            </a:r>
            <a:endParaRPr lang="en-US" sz="2000" dirty="0"/>
          </a:p>
        </p:txBody>
      </p:sp>
      <p:sp>
        <p:nvSpPr>
          <p:cNvPr id="5" name="Object 4"/>
          <p:cNvSpPr/>
          <p:nvPr/>
        </p:nvSpPr>
        <p:spPr>
          <a:xfrm>
            <a:off x="6570607" y="1912410"/>
            <a:ext cx="5446938" cy="4136239"/>
          </a:xfrm>
          <a:prstGeom prst="rect">
            <a:avLst/>
          </a:prstGeom>
          <a:noFill/>
        </p:spPr>
        <p:txBody>
          <a:bodyPr wrap="square" lIns="0" tIns="0" rIns="0" bIns="0" rtlCol="0" anchor="t"/>
          <a:lstStyle/>
          <a:p>
            <a:pPr marL="242900" indent="-242900" algn="l">
              <a:lnSpc>
                <a:spcPts val="2549"/>
              </a:lnSpc>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COMMUNITY LAND</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Land lawfully registered to a community group or transferred to a community.</a:t>
            </a:r>
          </a:p>
          <a:p>
            <a:pPr marL="242900" indent="-242900" algn="l">
              <a:lnSpc>
                <a:spcPts val="2549"/>
              </a:lnSpc>
              <a:spcBef>
                <a:spcPts val="2477"/>
              </a:spcBef>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PRIVATE LAND</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Registered land held under freehold or leasehold tenure</a:t>
            </a:r>
            <a:r>
              <a:rPr lang="en-US" sz="1466" kern="0" spc="44" dirty="0">
                <a:solidFill>
                  <a:srgbClr val="181818">
                    <a:alpha val="80000"/>
                  </a:srgbClr>
                </a:solidFill>
                <a:latin typeface="Roboto" pitchFamily="34" charset="0"/>
                <a:ea typeface="Roboto" pitchFamily="34" charset="-122"/>
                <a:cs typeface="Roboto" pitchFamily="34" charset="-120"/>
              </a:rPr>
              <a:t>.</a:t>
            </a:r>
          </a:p>
          <a:p>
            <a:pPr marL="242900" indent="-242900" algn="l">
              <a:lnSpc>
                <a:spcPts val="2549"/>
              </a:lnSpc>
              <a:spcBef>
                <a:spcPts val="2477"/>
              </a:spcBef>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REAL PROPERTY</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Real Property is fixed permanently to one location</a:t>
            </a:r>
            <a:r>
              <a:rPr lang="en-US" sz="1466" kern="0" spc="44" dirty="0">
                <a:solidFill>
                  <a:srgbClr val="181818">
                    <a:alpha val="80000"/>
                  </a:srgbClr>
                </a:solidFill>
                <a:latin typeface="Roboto" pitchFamily="34" charset="0"/>
                <a:ea typeface="Roboto" pitchFamily="34" charset="-122"/>
                <a:cs typeface="Roboto" pitchFamily="34" charset="-120"/>
              </a:rPr>
              <a:t>.</a:t>
            </a:r>
          </a:p>
          <a:p>
            <a:pPr marL="242900" indent="-242900" algn="l">
              <a:lnSpc>
                <a:spcPts val="2549"/>
              </a:lnSpc>
              <a:spcBef>
                <a:spcPts val="2477"/>
              </a:spcBef>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PERSONAL PROPERTY</a:t>
            </a:r>
          </a:p>
          <a:p>
            <a:pPr lvl="1" algn="l">
              <a:lnSpc>
                <a:spcPts val="2291"/>
              </a:lnSpc>
              <a:spcBef>
                <a:spcPts val="260"/>
              </a:spcBef>
              <a:buNone/>
            </a:pPr>
            <a:r>
              <a:rPr lang="en-US" sz="1600" kern="0" spc="44" dirty="0">
                <a:solidFill>
                  <a:srgbClr val="181818">
                    <a:alpha val="80000"/>
                  </a:srgbClr>
                </a:solidFill>
                <a:latin typeface="Roboto" pitchFamily="34" charset="0"/>
                <a:ea typeface="Roboto" pitchFamily="34" charset="-122"/>
                <a:cs typeface="Roboto" pitchFamily="34" charset="-120"/>
              </a:rPr>
              <a:t>Personal property is movable property</a:t>
            </a:r>
            <a:endParaRPr lang="en-US" sz="2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5704" cy="1799775"/>
          </a:xfrm>
          <a:prstGeom prst="rect">
            <a:avLst/>
          </a:prstGeom>
        </p:spPr>
      </p:pic>
      <p:sp>
        <p:nvSpPr>
          <p:cNvPr id="3" name="Object 2"/>
          <p:cNvSpPr/>
          <p:nvPr/>
        </p:nvSpPr>
        <p:spPr>
          <a:xfrm>
            <a:off x="476131" y="422566"/>
            <a:ext cx="7032737" cy="101415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Highlights of the Key Changes to Land Laws in Kenya</a:t>
            </a:r>
            <a:endParaRPr lang="en-US" dirty="0"/>
          </a:p>
        </p:txBody>
      </p:sp>
      <p:sp>
        <p:nvSpPr>
          <p:cNvPr id="4" name="Object 3"/>
          <p:cNvSpPr/>
          <p:nvPr/>
        </p:nvSpPr>
        <p:spPr>
          <a:xfrm>
            <a:off x="476131" y="2085454"/>
            <a:ext cx="5523119" cy="2052124"/>
          </a:xfrm>
          <a:prstGeom prst="rect">
            <a:avLst/>
          </a:prstGeom>
          <a:solidFill>
            <a:srgbClr val="128181">
              <a:alpha val="30000"/>
            </a:srgbClr>
          </a:solidFill>
        </p:spPr>
      </p:sp>
      <p:sp>
        <p:nvSpPr>
          <p:cNvPr id="5" name="Object 4"/>
          <p:cNvSpPr/>
          <p:nvPr/>
        </p:nvSpPr>
        <p:spPr>
          <a:xfrm>
            <a:off x="761810" y="2315931"/>
            <a:ext cx="5551687" cy="244612"/>
          </a:xfrm>
          <a:prstGeom prst="rect">
            <a:avLst/>
          </a:prstGeom>
          <a:noFill/>
        </p:spPr>
        <p:txBody>
          <a:bodyPr wrap="square" lIns="0" tIns="0" rIns="0" bIns="0" rtlCol="0" anchor="t"/>
          <a:lstStyle/>
          <a:p>
            <a:pPr algn="l">
              <a:lnSpc>
                <a:spcPts val="1926"/>
              </a:lnSpc>
              <a:buNone/>
            </a:pPr>
            <a:r>
              <a:rPr lang="en-US" sz="1428" b="1" kern="0" spc="142" dirty="0">
                <a:solidFill>
                  <a:srgbClr val="181818">
                    <a:alpha val="80000"/>
                  </a:srgbClr>
                </a:solidFill>
                <a:latin typeface="Roboto" pitchFamily="34" charset="0"/>
                <a:ea typeface="Roboto" pitchFamily="34" charset="-122"/>
                <a:cs typeface="Roboto" pitchFamily="34" charset="-120"/>
              </a:rPr>
              <a:t>REPEAL OF MULTIPLE OLD LAND STATUTES</a:t>
            </a:r>
            <a:endParaRPr lang="en-US" dirty="0"/>
          </a:p>
        </p:txBody>
      </p:sp>
      <p:sp>
        <p:nvSpPr>
          <p:cNvPr id="6" name="Object 5"/>
          <p:cNvSpPr/>
          <p:nvPr/>
        </p:nvSpPr>
        <p:spPr>
          <a:xfrm>
            <a:off x="761810" y="2661870"/>
            <a:ext cx="5113645" cy="505592"/>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81818">
                    <a:alpha val="80000"/>
                  </a:srgbClr>
                </a:solidFill>
                <a:latin typeface="Roboto" pitchFamily="34" charset="0"/>
                <a:ea typeface="Roboto" pitchFamily="34" charset="-122"/>
                <a:cs typeface="Roboto" pitchFamily="34" charset="-120"/>
              </a:rPr>
              <a:t>non-citizens can only hold land for a period of 99 years under a leasehold tenure. </a:t>
            </a:r>
            <a:endParaRPr lang="en-US" sz="2400" dirty="0"/>
          </a:p>
        </p:txBody>
      </p:sp>
      <p:sp>
        <p:nvSpPr>
          <p:cNvPr id="7" name="Object 6"/>
          <p:cNvSpPr/>
          <p:nvPr/>
        </p:nvSpPr>
        <p:spPr>
          <a:xfrm>
            <a:off x="6189702" y="2085454"/>
            <a:ext cx="5523119" cy="2052124"/>
          </a:xfrm>
          <a:prstGeom prst="rect">
            <a:avLst/>
          </a:prstGeom>
          <a:solidFill>
            <a:srgbClr val="128181">
              <a:alpha val="30000"/>
            </a:srgbClr>
          </a:solidFill>
        </p:spPr>
      </p:sp>
      <p:sp>
        <p:nvSpPr>
          <p:cNvPr id="8" name="Object 7"/>
          <p:cNvSpPr/>
          <p:nvPr/>
        </p:nvSpPr>
        <p:spPr>
          <a:xfrm>
            <a:off x="6475381" y="2315931"/>
            <a:ext cx="5551687" cy="244612"/>
          </a:xfrm>
          <a:prstGeom prst="rect">
            <a:avLst/>
          </a:prstGeom>
          <a:noFill/>
        </p:spPr>
        <p:txBody>
          <a:bodyPr wrap="square" lIns="0" tIns="0" rIns="0" bIns="0" rtlCol="0" anchor="t"/>
          <a:lstStyle/>
          <a:p>
            <a:pPr algn="l">
              <a:lnSpc>
                <a:spcPts val="1926"/>
              </a:lnSpc>
              <a:buNone/>
            </a:pPr>
            <a:r>
              <a:rPr lang="en-US" sz="1428" b="1" kern="0" spc="142" dirty="0">
                <a:solidFill>
                  <a:srgbClr val="000000"/>
                </a:solidFill>
                <a:latin typeface="Roboto" pitchFamily="34" charset="0"/>
                <a:ea typeface="Roboto" pitchFamily="34" charset="-122"/>
                <a:cs typeface="Roboto" pitchFamily="34" charset="-120"/>
              </a:rPr>
              <a:t>REPEALING OF EARLIER STATUTES</a:t>
            </a:r>
            <a:endParaRPr lang="en-US" dirty="0"/>
          </a:p>
        </p:txBody>
      </p:sp>
      <p:sp>
        <p:nvSpPr>
          <p:cNvPr id="9" name="Object 8"/>
          <p:cNvSpPr/>
          <p:nvPr/>
        </p:nvSpPr>
        <p:spPr>
          <a:xfrm>
            <a:off x="6475381" y="2661870"/>
            <a:ext cx="5113645" cy="505592"/>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81818">
                    <a:alpha val="80000"/>
                  </a:srgbClr>
                </a:solidFill>
                <a:latin typeface="Roboto" pitchFamily="34" charset="0"/>
                <a:ea typeface="Roboto" pitchFamily="34" charset="-122"/>
                <a:cs typeface="Roboto" pitchFamily="34" charset="-120"/>
              </a:rPr>
              <a:t>Previously, there were 7 statutes relating to land which were repealed and consolidated into three main statutes </a:t>
            </a:r>
            <a:endParaRPr lang="en-US" sz="2400" dirty="0"/>
          </a:p>
        </p:txBody>
      </p:sp>
      <p:sp>
        <p:nvSpPr>
          <p:cNvPr id="10" name="Object 9"/>
          <p:cNvSpPr/>
          <p:nvPr/>
        </p:nvSpPr>
        <p:spPr>
          <a:xfrm>
            <a:off x="476131" y="4328030"/>
            <a:ext cx="5523119" cy="2052124"/>
          </a:xfrm>
          <a:prstGeom prst="rect">
            <a:avLst/>
          </a:prstGeom>
          <a:solidFill>
            <a:srgbClr val="128181">
              <a:alpha val="30000"/>
            </a:srgbClr>
          </a:solidFill>
        </p:spPr>
      </p:sp>
      <p:sp>
        <p:nvSpPr>
          <p:cNvPr id="11" name="Object 10"/>
          <p:cNvSpPr/>
          <p:nvPr/>
        </p:nvSpPr>
        <p:spPr>
          <a:xfrm>
            <a:off x="761810" y="4558507"/>
            <a:ext cx="5551687" cy="244612"/>
          </a:xfrm>
          <a:prstGeom prst="rect">
            <a:avLst/>
          </a:prstGeom>
          <a:noFill/>
        </p:spPr>
        <p:txBody>
          <a:bodyPr wrap="square" lIns="0" tIns="0" rIns="0" bIns="0" rtlCol="0" anchor="t"/>
          <a:lstStyle/>
          <a:p>
            <a:pPr algn="l">
              <a:lnSpc>
                <a:spcPts val="1926"/>
              </a:lnSpc>
              <a:buNone/>
            </a:pPr>
            <a:r>
              <a:rPr lang="en-US" sz="1428" b="1" kern="0" spc="142" dirty="0">
                <a:solidFill>
                  <a:srgbClr val="181818">
                    <a:alpha val="80000"/>
                  </a:srgbClr>
                </a:solidFill>
                <a:latin typeface="Roboto" pitchFamily="34" charset="0"/>
                <a:ea typeface="Roboto" pitchFamily="34" charset="-122"/>
                <a:cs typeface="Roboto" pitchFamily="34" charset="-120"/>
              </a:rPr>
              <a:t>SPOUSAL CONSENT REQUIRED FOR LAND SALES</a:t>
            </a:r>
            <a:endParaRPr lang="en-US" dirty="0"/>
          </a:p>
        </p:txBody>
      </p:sp>
      <p:sp>
        <p:nvSpPr>
          <p:cNvPr id="12" name="Object 11"/>
          <p:cNvSpPr/>
          <p:nvPr/>
        </p:nvSpPr>
        <p:spPr>
          <a:xfrm>
            <a:off x="761810" y="4904446"/>
            <a:ext cx="5113645" cy="505592"/>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81818">
                    <a:alpha val="80000"/>
                  </a:srgbClr>
                </a:solidFill>
                <a:latin typeface="Roboto" pitchFamily="34" charset="0"/>
                <a:ea typeface="Roboto" pitchFamily="34" charset="-122"/>
                <a:cs typeface="Roboto" pitchFamily="34" charset="-120"/>
              </a:rPr>
              <a:t>Spousal consent is required for sales or leases of land by a married person.</a:t>
            </a:r>
            <a:endParaRPr lang="en-US" sz="2400" dirty="0"/>
          </a:p>
        </p:txBody>
      </p:sp>
      <p:sp>
        <p:nvSpPr>
          <p:cNvPr id="13" name="Object 12"/>
          <p:cNvSpPr/>
          <p:nvPr/>
        </p:nvSpPr>
        <p:spPr>
          <a:xfrm>
            <a:off x="6189702" y="4328030"/>
            <a:ext cx="5523119" cy="2052124"/>
          </a:xfrm>
          <a:prstGeom prst="rect">
            <a:avLst/>
          </a:prstGeom>
          <a:solidFill>
            <a:srgbClr val="128181">
              <a:alpha val="30000"/>
            </a:srgbClr>
          </a:solidFill>
        </p:spPr>
      </p:sp>
      <p:sp>
        <p:nvSpPr>
          <p:cNvPr id="14" name="Object 13"/>
          <p:cNvSpPr/>
          <p:nvPr/>
        </p:nvSpPr>
        <p:spPr>
          <a:xfrm>
            <a:off x="6475381" y="4558507"/>
            <a:ext cx="5551687" cy="489225"/>
          </a:xfrm>
          <a:prstGeom prst="rect">
            <a:avLst/>
          </a:prstGeom>
          <a:noFill/>
        </p:spPr>
        <p:txBody>
          <a:bodyPr wrap="square" lIns="0" tIns="0" rIns="0" bIns="0" rtlCol="0" anchor="t"/>
          <a:lstStyle/>
          <a:p>
            <a:pPr algn="l">
              <a:lnSpc>
                <a:spcPts val="1926"/>
              </a:lnSpc>
              <a:buNone/>
            </a:pPr>
            <a:r>
              <a:rPr lang="en-US" sz="1428" b="1" kern="0" spc="142" dirty="0">
                <a:solidFill>
                  <a:srgbClr val="181818">
                    <a:alpha val="80000"/>
                  </a:srgbClr>
                </a:solidFill>
                <a:latin typeface="Roboto" pitchFamily="34" charset="0"/>
                <a:ea typeface="Roboto" pitchFamily="34" charset="-122"/>
                <a:cs typeface="Roboto" pitchFamily="34" charset="-120"/>
              </a:rPr>
              <a:t>CONSENT OF SPOUSE REQUIRED FOR DISPOSITION </a:t>
            </a:r>
            <a:endParaRPr lang="en-US" dirty="0"/>
          </a:p>
        </p:txBody>
      </p:sp>
      <p:sp>
        <p:nvSpPr>
          <p:cNvPr id="15" name="Object 14"/>
          <p:cNvSpPr/>
          <p:nvPr/>
        </p:nvSpPr>
        <p:spPr>
          <a:xfrm>
            <a:off x="6475381" y="4904446"/>
            <a:ext cx="5113645" cy="1011183"/>
          </a:xfrm>
          <a:prstGeom prst="rect">
            <a:avLst/>
          </a:prstGeom>
          <a:noFill/>
        </p:spPr>
        <p:txBody>
          <a:bodyPr wrap="square" lIns="0" tIns="0" rIns="0" bIns="0" rtlCol="0" anchor="t"/>
          <a:lstStyle/>
          <a:p>
            <a:pPr algn="l">
              <a:lnSpc>
                <a:spcPts val="1991"/>
              </a:lnSpc>
              <a:spcBef>
                <a:spcPts val="782"/>
              </a:spcBef>
              <a:buNone/>
            </a:pPr>
            <a:r>
              <a:rPr lang="en-US" sz="1600" kern="0" spc="38" dirty="0">
                <a:solidFill>
                  <a:schemeClr val="tx1">
                    <a:lumMod val="75000"/>
                    <a:lumOff val="25000"/>
                  </a:schemeClr>
                </a:solidFill>
                <a:latin typeface="Roboto" pitchFamily="34" charset="0"/>
                <a:ea typeface="Roboto" pitchFamily="34" charset="-122"/>
                <a:cs typeface="Roboto" pitchFamily="34" charset="-120"/>
              </a:rPr>
              <a:t>where a spouse who holds land or a dwelling house in his/her name individually and undertakes a sale of that land or dwelling house, the purchaser shall be under duty to inquire whether the spouse has consented to the sale.</a:t>
            </a:r>
            <a:endParaRPr lang="en-US" sz="2400" dirty="0">
              <a:solidFill>
                <a:schemeClr val="tx1">
                  <a:lumMod val="75000"/>
                  <a:lumOff val="25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5523119" cy="2856786"/>
          </a:xfrm>
          <a:prstGeom prst="rect">
            <a:avLst/>
          </a:prstGeom>
          <a:solidFill>
            <a:srgbClr val="128181">
              <a:alpha val="30000"/>
            </a:srgbClr>
          </a:solidFill>
        </p:spPr>
      </p:sp>
      <p:sp>
        <p:nvSpPr>
          <p:cNvPr id="3" name="Object 2"/>
          <p:cNvSpPr/>
          <p:nvPr/>
        </p:nvSpPr>
        <p:spPr>
          <a:xfrm>
            <a:off x="761810" y="692919"/>
            <a:ext cx="5068919" cy="611233"/>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PROTECTION OF TENANTS UNLAWFULLY EVICTED: </a:t>
            </a:r>
            <a:endParaRPr lang="en-US" dirty="0"/>
          </a:p>
        </p:txBody>
      </p:sp>
      <p:sp>
        <p:nvSpPr>
          <p:cNvPr id="4" name="Object 3"/>
          <p:cNvSpPr/>
          <p:nvPr/>
        </p:nvSpPr>
        <p:spPr>
          <a:xfrm>
            <a:off x="761810" y="1430773"/>
            <a:ext cx="5068919" cy="1264128"/>
          </a:xfrm>
          <a:prstGeom prst="rect">
            <a:avLst/>
          </a:prstGeom>
          <a:noFill/>
        </p:spPr>
        <p:txBody>
          <a:bodyPr wrap="square" lIns="0" tIns="0" rIns="0" bIns="0" rtlCol="0" anchor="t"/>
          <a:lstStyle/>
          <a:p>
            <a:pPr algn="l">
              <a:lnSpc>
                <a:spcPts val="2489"/>
              </a:lnSpc>
              <a:spcBef>
                <a:spcPts val="978"/>
              </a:spcBef>
              <a:buNone/>
            </a:pPr>
            <a:r>
              <a:rPr lang="en-US" sz="1600" kern="0" spc="48" dirty="0">
                <a:solidFill>
                  <a:srgbClr val="000000"/>
                </a:solidFill>
                <a:latin typeface="Roboto" pitchFamily="34" charset="0"/>
                <a:ea typeface="Roboto" pitchFamily="34" charset="-122"/>
                <a:cs typeface="Roboto" pitchFamily="34" charset="-120"/>
              </a:rPr>
              <a:t>A tenant who is evicted contrary to the terms of his lease is immediately relieved of the obligation to pay rent or other monies due under the lease or from performance of any covenants of the lease.</a:t>
            </a:r>
            <a:endParaRPr lang="en-US" sz="2000" dirty="0"/>
          </a:p>
        </p:txBody>
      </p:sp>
      <p:sp>
        <p:nvSpPr>
          <p:cNvPr id="5" name="Object 4"/>
          <p:cNvSpPr/>
          <p:nvPr/>
        </p:nvSpPr>
        <p:spPr>
          <a:xfrm>
            <a:off x="6189702" y="476131"/>
            <a:ext cx="5523119" cy="2856786"/>
          </a:xfrm>
          <a:prstGeom prst="rect">
            <a:avLst/>
          </a:prstGeom>
          <a:solidFill>
            <a:srgbClr val="128181">
              <a:alpha val="30000"/>
            </a:srgbClr>
          </a:solidFill>
        </p:spPr>
      </p:sp>
      <p:sp>
        <p:nvSpPr>
          <p:cNvPr id="6" name="Object 5"/>
          <p:cNvSpPr/>
          <p:nvPr/>
        </p:nvSpPr>
        <p:spPr>
          <a:xfrm>
            <a:off x="6475381" y="692919"/>
            <a:ext cx="5068919" cy="611233"/>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DIFFERENT SYSTEMS OF REGISTRATION OF TITLES</a:t>
            </a:r>
            <a:endParaRPr lang="en-US" dirty="0"/>
          </a:p>
        </p:txBody>
      </p:sp>
      <p:sp>
        <p:nvSpPr>
          <p:cNvPr id="7" name="Object 6"/>
          <p:cNvSpPr/>
          <p:nvPr/>
        </p:nvSpPr>
        <p:spPr>
          <a:xfrm>
            <a:off x="6475381" y="1430773"/>
            <a:ext cx="5068919" cy="1580160"/>
          </a:xfrm>
          <a:prstGeom prst="rect">
            <a:avLst/>
          </a:prstGeom>
          <a:noFill/>
        </p:spPr>
        <p:txBody>
          <a:bodyPr wrap="square" lIns="0" tIns="0" rIns="0" bIns="0" rtlCol="0" anchor="t"/>
          <a:lstStyle/>
          <a:p>
            <a:pPr algn="l">
              <a:lnSpc>
                <a:spcPts val="2489"/>
              </a:lnSpc>
              <a:spcBef>
                <a:spcPts val="978"/>
              </a:spcBef>
              <a:buNone/>
            </a:pPr>
            <a:r>
              <a:rPr lang="en-US" sz="1600" kern="0" spc="48" dirty="0">
                <a:solidFill>
                  <a:srgbClr val="000000"/>
                </a:solidFill>
                <a:latin typeface="Roboto" pitchFamily="34" charset="0"/>
                <a:ea typeface="Roboto" pitchFamily="34" charset="-122"/>
                <a:cs typeface="Roboto" pitchFamily="34" charset="-120"/>
              </a:rPr>
              <a:t>Under the old land law, title deeds were issued under one of the following statutes, which have now been repealed: The Registered Land Act (RLA); The Registration of Titles Act (RTA); The Land Titles Act (LTA); and The Government Lands Act (GLA).</a:t>
            </a:r>
            <a:endParaRPr lang="en-US" sz="2000" dirty="0"/>
          </a:p>
        </p:txBody>
      </p:sp>
      <p:sp>
        <p:nvSpPr>
          <p:cNvPr id="8" name="Object 7"/>
          <p:cNvSpPr/>
          <p:nvPr/>
        </p:nvSpPr>
        <p:spPr>
          <a:xfrm>
            <a:off x="476131" y="3523369"/>
            <a:ext cx="5523119" cy="2856786"/>
          </a:xfrm>
          <a:prstGeom prst="rect">
            <a:avLst/>
          </a:prstGeom>
          <a:solidFill>
            <a:srgbClr val="128181">
              <a:alpha val="30000"/>
            </a:srgbClr>
          </a:solidFill>
        </p:spPr>
      </p:sp>
      <p:sp>
        <p:nvSpPr>
          <p:cNvPr id="9" name="Object 8"/>
          <p:cNvSpPr/>
          <p:nvPr/>
        </p:nvSpPr>
        <p:spPr>
          <a:xfrm>
            <a:off x="761810" y="3740157"/>
            <a:ext cx="5068919" cy="611233"/>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NON-EVICTION OF A PURCHASER IN POSSESSION</a:t>
            </a:r>
            <a:endParaRPr lang="en-US" dirty="0"/>
          </a:p>
        </p:txBody>
      </p:sp>
      <p:sp>
        <p:nvSpPr>
          <p:cNvPr id="10" name="Object 9"/>
          <p:cNvSpPr/>
          <p:nvPr/>
        </p:nvSpPr>
        <p:spPr>
          <a:xfrm>
            <a:off x="761810" y="4478011"/>
            <a:ext cx="5068919" cy="1580160"/>
          </a:xfrm>
          <a:prstGeom prst="rect">
            <a:avLst/>
          </a:prstGeom>
          <a:noFill/>
        </p:spPr>
        <p:txBody>
          <a:bodyPr wrap="square" lIns="0" tIns="0" rIns="0" bIns="0" rtlCol="0" anchor="t"/>
          <a:lstStyle/>
          <a:p>
            <a:pPr algn="l">
              <a:lnSpc>
                <a:spcPts val="2489"/>
              </a:lnSpc>
              <a:spcBef>
                <a:spcPts val="978"/>
              </a:spcBef>
              <a:buNone/>
            </a:pPr>
            <a:r>
              <a:rPr lang="en-US" sz="1600" kern="0" spc="48" dirty="0">
                <a:solidFill>
                  <a:srgbClr val="181818">
                    <a:alpha val="80000"/>
                  </a:srgbClr>
                </a:solidFill>
                <a:latin typeface="Roboto" pitchFamily="34" charset="0"/>
                <a:ea typeface="Roboto" pitchFamily="34" charset="-122"/>
                <a:cs typeface="Roboto" pitchFamily="34" charset="-120"/>
              </a:rPr>
              <a:t>Under the new law, when a purchaser takes possession of land prior to completion of the sale, the vendor can only regain possession peaceably (no resistance from purchaser) or through a court order </a:t>
            </a:r>
            <a:endParaRPr lang="en-US" sz="2000" dirty="0"/>
          </a:p>
        </p:txBody>
      </p:sp>
      <p:sp>
        <p:nvSpPr>
          <p:cNvPr id="11" name="Object 10"/>
          <p:cNvSpPr/>
          <p:nvPr/>
        </p:nvSpPr>
        <p:spPr>
          <a:xfrm>
            <a:off x="6189702" y="3523369"/>
            <a:ext cx="5523119" cy="2856786"/>
          </a:xfrm>
          <a:prstGeom prst="rect">
            <a:avLst/>
          </a:prstGeom>
          <a:solidFill>
            <a:srgbClr val="128181">
              <a:alpha val="30000"/>
            </a:srgbClr>
          </a:solidFill>
        </p:spPr>
      </p:sp>
      <p:sp>
        <p:nvSpPr>
          <p:cNvPr id="12" name="Object 11"/>
          <p:cNvSpPr/>
          <p:nvPr/>
        </p:nvSpPr>
        <p:spPr>
          <a:xfrm>
            <a:off x="6475381" y="3740157"/>
            <a:ext cx="5068919" cy="611233"/>
          </a:xfrm>
          <a:prstGeom prst="rect">
            <a:avLst/>
          </a:prstGeom>
          <a:noFill/>
        </p:spPr>
        <p:txBody>
          <a:bodyPr wrap="square" lIns="0" tIns="0" rIns="0" bIns="0" rtlCol="0" anchor="t"/>
          <a:lstStyle/>
          <a:p>
            <a:pPr algn="l">
              <a:lnSpc>
                <a:spcPts val="2408"/>
              </a:lnSpc>
              <a:buNone/>
            </a:pPr>
            <a:r>
              <a:rPr lang="en-US" sz="1785" b="1" kern="0" spc="179" dirty="0">
                <a:solidFill>
                  <a:srgbClr val="181818">
                    <a:alpha val="80000"/>
                  </a:srgbClr>
                </a:solidFill>
                <a:latin typeface="Roboto" pitchFamily="34" charset="0"/>
                <a:ea typeface="Roboto" pitchFamily="34" charset="-122"/>
                <a:cs typeface="Roboto" pitchFamily="34" charset="-120"/>
              </a:rPr>
              <a:t>FORMATION OF AN ENVIRONMENT AND LAND COURT</a:t>
            </a:r>
            <a:endParaRPr lang="en-US" dirty="0"/>
          </a:p>
        </p:txBody>
      </p:sp>
      <p:sp>
        <p:nvSpPr>
          <p:cNvPr id="13" name="Object 12"/>
          <p:cNvSpPr/>
          <p:nvPr/>
        </p:nvSpPr>
        <p:spPr>
          <a:xfrm>
            <a:off x="6475381" y="4478011"/>
            <a:ext cx="5068919" cy="948096"/>
          </a:xfrm>
          <a:prstGeom prst="rect">
            <a:avLst/>
          </a:prstGeom>
          <a:noFill/>
        </p:spPr>
        <p:txBody>
          <a:bodyPr wrap="square" lIns="0" tIns="0" rIns="0" bIns="0" rtlCol="0" anchor="t"/>
          <a:lstStyle/>
          <a:p>
            <a:pPr algn="l">
              <a:lnSpc>
                <a:spcPts val="2489"/>
              </a:lnSpc>
              <a:spcBef>
                <a:spcPts val="978"/>
              </a:spcBef>
              <a:buNone/>
            </a:pPr>
            <a:r>
              <a:rPr lang="en-US" sz="1600" kern="0" spc="48" dirty="0">
                <a:solidFill>
                  <a:srgbClr val="000000"/>
                </a:solidFill>
                <a:latin typeface="Roboto" pitchFamily="34" charset="0"/>
                <a:ea typeface="Roboto" pitchFamily="34" charset="-122"/>
                <a:cs typeface="Roboto" pitchFamily="34" charset="-120"/>
              </a:rPr>
              <a:t>The Environment and Land Court will have jurisdiction to hear and determine disputes related to land.</a:t>
            </a:r>
            <a:endParaRPr lang="en-US" sz="2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3618595" cy="2856786"/>
          </a:xfrm>
          <a:prstGeom prst="rect">
            <a:avLst/>
          </a:prstGeom>
          <a:solidFill>
            <a:srgbClr val="128181">
              <a:alpha val="30000"/>
            </a:srgbClr>
          </a:solidFill>
        </p:spPr>
      </p:sp>
      <p:sp>
        <p:nvSpPr>
          <p:cNvPr id="3" name="Object 2"/>
          <p:cNvSpPr/>
          <p:nvPr/>
        </p:nvSpPr>
        <p:spPr>
          <a:xfrm>
            <a:off x="761810" y="699764"/>
            <a:ext cx="3456711" cy="275114"/>
          </a:xfrm>
          <a:prstGeom prst="rect">
            <a:avLst/>
          </a:prstGeom>
          <a:noFill/>
        </p:spPr>
        <p:txBody>
          <a:bodyPr wrap="square" lIns="0" tIns="0" rIns="0" bIns="0" rtlCol="0" anchor="t"/>
          <a:lstStyle/>
          <a:p>
            <a:pPr algn="l">
              <a:lnSpc>
                <a:spcPts val="2167"/>
              </a:lnSpc>
              <a:buNone/>
            </a:pPr>
            <a:r>
              <a:rPr lang="en-US" sz="1607" b="1" kern="0" spc="161" dirty="0">
                <a:solidFill>
                  <a:srgbClr val="000000"/>
                </a:solidFill>
                <a:latin typeface="Roboto" pitchFamily="34" charset="0"/>
                <a:ea typeface="Roboto" pitchFamily="34" charset="-122"/>
                <a:cs typeface="Roboto" pitchFamily="34" charset="-120"/>
              </a:rPr>
              <a:t>LAND ACT NO. 6 OF 2012</a:t>
            </a:r>
            <a:endParaRPr lang="en-US" dirty="0"/>
          </a:p>
        </p:txBody>
      </p:sp>
      <p:sp>
        <p:nvSpPr>
          <p:cNvPr id="4" name="Object 3"/>
          <p:cNvSpPr/>
          <p:nvPr/>
        </p:nvSpPr>
        <p:spPr>
          <a:xfrm>
            <a:off x="761810" y="1088852"/>
            <a:ext cx="3110103" cy="1706037"/>
          </a:xfrm>
          <a:prstGeom prst="rect">
            <a:avLst/>
          </a:prstGeom>
          <a:noFill/>
        </p:spPr>
        <p:txBody>
          <a:bodyPr wrap="square" lIns="0" tIns="0" rIns="0" bIns="0" rtlCol="0" anchor="t"/>
          <a:lstStyle/>
          <a:p>
            <a:pPr algn="l">
              <a:lnSpc>
                <a:spcPts val="2240"/>
              </a:lnSpc>
              <a:spcBef>
                <a:spcPts val="880"/>
              </a:spcBef>
              <a:buNone/>
            </a:pPr>
            <a:r>
              <a:rPr lang="en-US" sz="1600" kern="0" spc="43" dirty="0">
                <a:solidFill>
                  <a:srgbClr val="181818">
                    <a:alpha val="80000"/>
                  </a:srgbClr>
                </a:solidFill>
                <a:latin typeface="Roboto" pitchFamily="34" charset="0"/>
                <a:ea typeface="Roboto" pitchFamily="34" charset="-122"/>
                <a:cs typeface="Roboto" pitchFamily="34" charset="-120"/>
              </a:rPr>
              <a:t>This Act together with the regulations consolidates all the different land systems in Kenya and provides for sustainable administration and management of land and land-based resources. </a:t>
            </a:r>
            <a:endParaRPr lang="en-US" sz="2000" dirty="0"/>
          </a:p>
        </p:txBody>
      </p:sp>
      <p:sp>
        <p:nvSpPr>
          <p:cNvPr id="5" name="Object 4"/>
          <p:cNvSpPr/>
          <p:nvPr/>
        </p:nvSpPr>
        <p:spPr>
          <a:xfrm>
            <a:off x="4285178" y="476131"/>
            <a:ext cx="3618595" cy="2856786"/>
          </a:xfrm>
          <a:prstGeom prst="rect">
            <a:avLst/>
          </a:prstGeom>
          <a:solidFill>
            <a:srgbClr val="128181">
              <a:alpha val="30000"/>
            </a:srgbClr>
          </a:solidFill>
        </p:spPr>
      </p:sp>
      <p:sp>
        <p:nvSpPr>
          <p:cNvPr id="6" name="Object 5"/>
          <p:cNvSpPr/>
          <p:nvPr/>
        </p:nvSpPr>
        <p:spPr>
          <a:xfrm>
            <a:off x="4570857" y="699764"/>
            <a:ext cx="3456711" cy="550229"/>
          </a:xfrm>
          <a:prstGeom prst="rect">
            <a:avLst/>
          </a:prstGeom>
          <a:noFill/>
        </p:spPr>
        <p:txBody>
          <a:bodyPr wrap="square" lIns="0" tIns="0" rIns="0" bIns="0" rtlCol="0" anchor="t"/>
          <a:lstStyle/>
          <a:p>
            <a:pPr algn="l">
              <a:lnSpc>
                <a:spcPts val="2167"/>
              </a:lnSpc>
              <a:buNone/>
            </a:pPr>
            <a:r>
              <a:rPr lang="en-US" sz="1607" b="1" kern="0" spc="161" dirty="0">
                <a:solidFill>
                  <a:srgbClr val="000000"/>
                </a:solidFill>
                <a:latin typeface="Roboto" pitchFamily="34" charset="0"/>
                <a:ea typeface="Roboto" pitchFamily="34" charset="-122"/>
                <a:cs typeface="Roboto" pitchFamily="34" charset="-120"/>
              </a:rPr>
              <a:t>LAND REGISTRATION ACT, 2012 </a:t>
            </a:r>
            <a:endParaRPr lang="en-US" dirty="0"/>
          </a:p>
        </p:txBody>
      </p:sp>
      <p:sp>
        <p:nvSpPr>
          <p:cNvPr id="7" name="Object 6"/>
          <p:cNvSpPr/>
          <p:nvPr/>
        </p:nvSpPr>
        <p:spPr>
          <a:xfrm>
            <a:off x="4570857" y="1363966"/>
            <a:ext cx="3110103" cy="853018"/>
          </a:xfrm>
          <a:prstGeom prst="rect">
            <a:avLst/>
          </a:prstGeom>
          <a:noFill/>
        </p:spPr>
        <p:txBody>
          <a:bodyPr wrap="square" lIns="0" tIns="0" rIns="0" bIns="0" rtlCol="0" anchor="t"/>
          <a:lstStyle/>
          <a:p>
            <a:pPr algn="l">
              <a:lnSpc>
                <a:spcPts val="2240"/>
              </a:lnSpc>
              <a:spcBef>
                <a:spcPts val="880"/>
              </a:spcBef>
              <a:buNone/>
            </a:pPr>
            <a:r>
              <a:rPr lang="en-US" sz="1600" kern="0" spc="43" dirty="0">
                <a:solidFill>
                  <a:srgbClr val="181818">
                    <a:alpha val="80000"/>
                  </a:srgbClr>
                </a:solidFill>
                <a:latin typeface="Roboto" pitchFamily="34" charset="0"/>
                <a:ea typeface="Roboto" pitchFamily="34" charset="-122"/>
                <a:cs typeface="Roboto" pitchFamily="34" charset="-120"/>
              </a:rPr>
              <a:t>This Act governs the registration of interests in all public, private and community land in Kenya</a:t>
            </a:r>
            <a:endParaRPr lang="en-US" sz="2000" dirty="0"/>
          </a:p>
        </p:txBody>
      </p:sp>
      <p:sp>
        <p:nvSpPr>
          <p:cNvPr id="8" name="Object 7"/>
          <p:cNvSpPr/>
          <p:nvPr/>
        </p:nvSpPr>
        <p:spPr>
          <a:xfrm>
            <a:off x="8094226" y="476131"/>
            <a:ext cx="3618595" cy="2856786"/>
          </a:xfrm>
          <a:prstGeom prst="rect">
            <a:avLst/>
          </a:prstGeom>
          <a:solidFill>
            <a:srgbClr val="128181">
              <a:alpha val="30000"/>
            </a:srgbClr>
          </a:solidFill>
        </p:spPr>
      </p:sp>
      <p:sp>
        <p:nvSpPr>
          <p:cNvPr id="9" name="Object 8"/>
          <p:cNvSpPr/>
          <p:nvPr/>
        </p:nvSpPr>
        <p:spPr>
          <a:xfrm>
            <a:off x="8379905" y="699764"/>
            <a:ext cx="3456711" cy="550229"/>
          </a:xfrm>
          <a:prstGeom prst="rect">
            <a:avLst/>
          </a:prstGeom>
          <a:noFill/>
        </p:spPr>
        <p:txBody>
          <a:bodyPr wrap="square" lIns="0" tIns="0" rIns="0" bIns="0" rtlCol="0" anchor="t"/>
          <a:lstStyle/>
          <a:p>
            <a:pPr algn="l">
              <a:lnSpc>
                <a:spcPts val="2167"/>
              </a:lnSpc>
              <a:buNone/>
            </a:pPr>
            <a:r>
              <a:rPr lang="en-US" sz="1607" b="1" kern="0" spc="161" dirty="0">
                <a:solidFill>
                  <a:srgbClr val="000000"/>
                </a:solidFill>
                <a:latin typeface="Roboto" pitchFamily="34" charset="0"/>
                <a:ea typeface="Roboto" pitchFamily="34" charset="-122"/>
                <a:cs typeface="Roboto" pitchFamily="34" charset="-120"/>
              </a:rPr>
              <a:t>COMMUNITY LAND ACT, 2016</a:t>
            </a:r>
            <a:endParaRPr lang="en-US" dirty="0"/>
          </a:p>
        </p:txBody>
      </p:sp>
      <p:sp>
        <p:nvSpPr>
          <p:cNvPr id="10" name="Object 9"/>
          <p:cNvSpPr/>
          <p:nvPr/>
        </p:nvSpPr>
        <p:spPr>
          <a:xfrm>
            <a:off x="8379905" y="1092502"/>
            <a:ext cx="3110103" cy="1421697"/>
          </a:xfrm>
          <a:prstGeom prst="rect">
            <a:avLst/>
          </a:prstGeom>
          <a:noFill/>
        </p:spPr>
        <p:txBody>
          <a:bodyPr wrap="square" lIns="0" tIns="0" rIns="0" bIns="0" rtlCol="0" anchor="t"/>
          <a:lstStyle/>
          <a:p>
            <a:pPr algn="l">
              <a:lnSpc>
                <a:spcPts val="2240"/>
              </a:lnSpc>
              <a:spcBef>
                <a:spcPts val="880"/>
              </a:spcBef>
              <a:buNone/>
            </a:pPr>
            <a:r>
              <a:rPr lang="en-US" sz="1600" kern="0" spc="43" dirty="0">
                <a:solidFill>
                  <a:srgbClr val="181818">
                    <a:alpha val="80000"/>
                  </a:srgbClr>
                </a:solidFill>
                <a:latin typeface="Roboto" pitchFamily="34" charset="0"/>
                <a:ea typeface="Roboto" pitchFamily="34" charset="-122"/>
                <a:cs typeface="Roboto" pitchFamily="34" charset="-120"/>
              </a:rPr>
              <a:t>This act provides for the recognition, protection and registration of community land rights as well as management and administration of community land.</a:t>
            </a:r>
            <a:endParaRPr lang="en-US" sz="2000" dirty="0"/>
          </a:p>
        </p:txBody>
      </p:sp>
      <p:sp>
        <p:nvSpPr>
          <p:cNvPr id="11" name="Object 10"/>
          <p:cNvSpPr/>
          <p:nvPr/>
        </p:nvSpPr>
        <p:spPr>
          <a:xfrm>
            <a:off x="476131" y="3523369"/>
            <a:ext cx="3618595" cy="2856786"/>
          </a:xfrm>
          <a:prstGeom prst="rect">
            <a:avLst/>
          </a:prstGeom>
          <a:solidFill>
            <a:srgbClr val="128181">
              <a:alpha val="30000"/>
            </a:srgbClr>
          </a:solidFill>
        </p:spPr>
      </p:sp>
      <p:sp>
        <p:nvSpPr>
          <p:cNvPr id="12" name="Object 11"/>
          <p:cNvSpPr/>
          <p:nvPr/>
        </p:nvSpPr>
        <p:spPr>
          <a:xfrm>
            <a:off x="761810" y="3747002"/>
            <a:ext cx="3456711" cy="550229"/>
          </a:xfrm>
          <a:prstGeom prst="rect">
            <a:avLst/>
          </a:prstGeom>
          <a:noFill/>
        </p:spPr>
        <p:txBody>
          <a:bodyPr wrap="square" lIns="0" tIns="0" rIns="0" bIns="0" rtlCol="0" anchor="t"/>
          <a:lstStyle/>
          <a:p>
            <a:pPr algn="l">
              <a:lnSpc>
                <a:spcPts val="2167"/>
              </a:lnSpc>
              <a:buNone/>
            </a:pPr>
            <a:r>
              <a:rPr lang="en-US" sz="1607" b="1" kern="0" spc="161" dirty="0">
                <a:solidFill>
                  <a:srgbClr val="000000"/>
                </a:solidFill>
                <a:latin typeface="Roboto" pitchFamily="34" charset="0"/>
                <a:ea typeface="Roboto" pitchFamily="34" charset="-122"/>
                <a:cs typeface="Roboto" pitchFamily="34" charset="-120"/>
              </a:rPr>
              <a:t>NATIONAL LAND COMMISSION ACT, 2012</a:t>
            </a:r>
            <a:endParaRPr lang="en-US" dirty="0"/>
          </a:p>
        </p:txBody>
      </p:sp>
      <p:sp>
        <p:nvSpPr>
          <p:cNvPr id="13" name="Object 12"/>
          <p:cNvSpPr/>
          <p:nvPr/>
        </p:nvSpPr>
        <p:spPr>
          <a:xfrm>
            <a:off x="761810" y="4411204"/>
            <a:ext cx="3110103" cy="1137358"/>
          </a:xfrm>
          <a:prstGeom prst="rect">
            <a:avLst/>
          </a:prstGeom>
          <a:noFill/>
        </p:spPr>
        <p:txBody>
          <a:bodyPr wrap="square" lIns="0" tIns="0" rIns="0" bIns="0" rtlCol="0" anchor="t"/>
          <a:lstStyle/>
          <a:p>
            <a:pPr algn="l">
              <a:lnSpc>
                <a:spcPts val="2240"/>
              </a:lnSpc>
              <a:spcBef>
                <a:spcPts val="880"/>
              </a:spcBef>
              <a:buNone/>
            </a:pPr>
            <a:r>
              <a:rPr lang="en-US" sz="1600" kern="0" spc="43" dirty="0">
                <a:solidFill>
                  <a:srgbClr val="181818">
                    <a:alpha val="80000"/>
                  </a:srgbClr>
                </a:solidFill>
                <a:latin typeface="Roboto" pitchFamily="34" charset="0"/>
                <a:ea typeface="Roboto" pitchFamily="34" charset="-122"/>
                <a:cs typeface="Roboto" pitchFamily="34" charset="-120"/>
              </a:rPr>
              <a:t>This act establishes the National Land Commission and tasks it with the responsibilities of managing public land</a:t>
            </a:r>
            <a:endParaRPr lang="en-US" sz="2000" dirty="0"/>
          </a:p>
        </p:txBody>
      </p:sp>
      <p:sp>
        <p:nvSpPr>
          <p:cNvPr id="14" name="Object 13"/>
          <p:cNvSpPr/>
          <p:nvPr/>
        </p:nvSpPr>
        <p:spPr>
          <a:xfrm>
            <a:off x="4285178" y="3523369"/>
            <a:ext cx="3618595" cy="2856786"/>
          </a:xfrm>
          <a:prstGeom prst="rect">
            <a:avLst/>
          </a:prstGeom>
          <a:solidFill>
            <a:srgbClr val="128181">
              <a:alpha val="30000"/>
            </a:srgbClr>
          </a:solidFill>
        </p:spPr>
      </p:sp>
      <p:sp>
        <p:nvSpPr>
          <p:cNvPr id="15" name="Object 14"/>
          <p:cNvSpPr/>
          <p:nvPr/>
        </p:nvSpPr>
        <p:spPr>
          <a:xfrm>
            <a:off x="4570857" y="3747002"/>
            <a:ext cx="3456711" cy="550229"/>
          </a:xfrm>
          <a:prstGeom prst="rect">
            <a:avLst/>
          </a:prstGeom>
          <a:noFill/>
        </p:spPr>
        <p:txBody>
          <a:bodyPr wrap="square" lIns="0" tIns="0" rIns="0" bIns="0" rtlCol="0" anchor="t"/>
          <a:lstStyle/>
          <a:p>
            <a:pPr algn="l">
              <a:lnSpc>
                <a:spcPts val="2167"/>
              </a:lnSpc>
              <a:buNone/>
            </a:pPr>
            <a:r>
              <a:rPr lang="en-US" sz="1607" b="1" kern="0" spc="161" dirty="0">
                <a:solidFill>
                  <a:srgbClr val="000000"/>
                </a:solidFill>
                <a:latin typeface="Roboto" pitchFamily="34" charset="0"/>
                <a:ea typeface="Roboto" pitchFamily="34" charset="-122"/>
                <a:cs typeface="Roboto" pitchFamily="34" charset="-120"/>
              </a:rPr>
              <a:t>SECTIONAL PROPERTIES ACT, NO. 21 OF 2020</a:t>
            </a:r>
            <a:endParaRPr lang="en-US" dirty="0"/>
          </a:p>
        </p:txBody>
      </p:sp>
      <p:sp>
        <p:nvSpPr>
          <p:cNvPr id="16" name="Object 15"/>
          <p:cNvSpPr/>
          <p:nvPr/>
        </p:nvSpPr>
        <p:spPr>
          <a:xfrm>
            <a:off x="4570857" y="4411204"/>
            <a:ext cx="3110103" cy="1421697"/>
          </a:xfrm>
          <a:prstGeom prst="rect">
            <a:avLst/>
          </a:prstGeom>
          <a:noFill/>
        </p:spPr>
        <p:txBody>
          <a:bodyPr wrap="square" lIns="0" tIns="0" rIns="0" bIns="0" rtlCol="0" anchor="t"/>
          <a:lstStyle/>
          <a:p>
            <a:pPr algn="l">
              <a:lnSpc>
                <a:spcPts val="2240"/>
              </a:lnSpc>
              <a:spcBef>
                <a:spcPts val="880"/>
              </a:spcBef>
              <a:buNone/>
            </a:pPr>
            <a:r>
              <a:rPr lang="en-US" sz="1600" kern="0" spc="43" dirty="0">
                <a:solidFill>
                  <a:srgbClr val="181818">
                    <a:alpha val="80000"/>
                  </a:srgbClr>
                </a:solidFill>
                <a:latin typeface="Roboto" pitchFamily="34" charset="0"/>
                <a:ea typeface="Roboto" pitchFamily="34" charset="-122"/>
                <a:cs typeface="Roboto" pitchFamily="34" charset="-120"/>
              </a:rPr>
              <a:t>This Act provides for the division of buildings into units, ownership of common property of buildings and for the use and management of units and common property.</a:t>
            </a:r>
            <a:endParaRPr lang="en-US" sz="2000" dirty="0"/>
          </a:p>
        </p:txBody>
      </p:sp>
      <p:sp>
        <p:nvSpPr>
          <p:cNvPr id="17" name="Object 16"/>
          <p:cNvSpPr/>
          <p:nvPr/>
        </p:nvSpPr>
        <p:spPr>
          <a:xfrm>
            <a:off x="8094226" y="3523369"/>
            <a:ext cx="3618595" cy="2856786"/>
          </a:xfrm>
          <a:prstGeom prst="rect">
            <a:avLst/>
          </a:prstGeom>
          <a:solidFill>
            <a:srgbClr val="128181">
              <a:alpha val="30000"/>
            </a:srgbClr>
          </a:solidFill>
        </p:spPr>
      </p:sp>
      <p:sp>
        <p:nvSpPr>
          <p:cNvPr id="18" name="Object 17"/>
          <p:cNvSpPr/>
          <p:nvPr/>
        </p:nvSpPr>
        <p:spPr>
          <a:xfrm>
            <a:off x="8379905" y="3747002"/>
            <a:ext cx="3456711" cy="825343"/>
          </a:xfrm>
          <a:prstGeom prst="rect">
            <a:avLst/>
          </a:prstGeom>
          <a:noFill/>
        </p:spPr>
        <p:txBody>
          <a:bodyPr wrap="square" lIns="0" tIns="0" rIns="0" bIns="0" rtlCol="0" anchor="t"/>
          <a:lstStyle/>
          <a:p>
            <a:pPr algn="l">
              <a:lnSpc>
                <a:spcPts val="2167"/>
              </a:lnSpc>
              <a:buNone/>
            </a:pPr>
            <a:r>
              <a:rPr lang="en-US" sz="1607" b="1" kern="0" spc="161" dirty="0">
                <a:solidFill>
                  <a:srgbClr val="000000"/>
                </a:solidFill>
                <a:latin typeface="Roboto" pitchFamily="34" charset="0"/>
                <a:ea typeface="Roboto" pitchFamily="34" charset="-122"/>
                <a:cs typeface="Roboto" pitchFamily="34" charset="-120"/>
              </a:rPr>
              <a:t>PHYSICAL AND LAND USE PLANNING ACT NO. 13, 2019 </a:t>
            </a:r>
            <a:endParaRPr lang="en-US" dirty="0"/>
          </a:p>
        </p:txBody>
      </p:sp>
      <p:sp>
        <p:nvSpPr>
          <p:cNvPr id="19" name="Object 18"/>
          <p:cNvSpPr/>
          <p:nvPr/>
        </p:nvSpPr>
        <p:spPr>
          <a:xfrm>
            <a:off x="8379905" y="4414847"/>
            <a:ext cx="3110103" cy="1421697"/>
          </a:xfrm>
          <a:prstGeom prst="rect">
            <a:avLst/>
          </a:prstGeom>
          <a:noFill/>
        </p:spPr>
        <p:txBody>
          <a:bodyPr wrap="square" lIns="0" tIns="0" rIns="0" bIns="0" rtlCol="0" anchor="t"/>
          <a:lstStyle/>
          <a:p>
            <a:pPr algn="l">
              <a:lnSpc>
                <a:spcPts val="2240"/>
              </a:lnSpc>
              <a:spcBef>
                <a:spcPts val="880"/>
              </a:spcBef>
              <a:buNone/>
            </a:pPr>
            <a:r>
              <a:rPr lang="en-US" sz="1600" kern="0" spc="43" dirty="0">
                <a:solidFill>
                  <a:srgbClr val="181818">
                    <a:alpha val="80000"/>
                  </a:srgbClr>
                </a:solidFill>
                <a:latin typeface="Roboto" pitchFamily="34" charset="0"/>
                <a:ea typeface="Roboto" pitchFamily="34" charset="-122"/>
                <a:cs typeface="Roboto" pitchFamily="34" charset="-120"/>
              </a:rPr>
              <a:t>This Act provides the framework on matters relating to land use development planning, development control, enforcement and dispute resolution. </a:t>
            </a: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3618595" cy="2856786"/>
          </a:xfrm>
          <a:prstGeom prst="rect">
            <a:avLst/>
          </a:prstGeom>
          <a:solidFill>
            <a:srgbClr val="128181">
              <a:alpha val="30000"/>
            </a:srgbClr>
          </a:solidFill>
        </p:spPr>
      </p:sp>
      <p:sp>
        <p:nvSpPr>
          <p:cNvPr id="3" name="Object 2"/>
          <p:cNvSpPr/>
          <p:nvPr/>
        </p:nvSpPr>
        <p:spPr>
          <a:xfrm>
            <a:off x="761811" y="703186"/>
            <a:ext cx="3050284" cy="779367"/>
          </a:xfrm>
          <a:prstGeom prst="rect">
            <a:avLst/>
          </a:prstGeom>
          <a:noFill/>
        </p:spPr>
        <p:txBody>
          <a:bodyPr wrap="square" lIns="0" tIns="0" rIns="0" bIns="0" rtlCol="0" anchor="t"/>
          <a:lstStyle/>
          <a:p>
            <a:pPr algn="l">
              <a:lnSpc>
                <a:spcPts val="2047"/>
              </a:lnSpc>
              <a:buNone/>
            </a:pPr>
            <a:r>
              <a:rPr lang="en-US" sz="1517" b="1" kern="0" spc="152" dirty="0">
                <a:solidFill>
                  <a:srgbClr val="000000"/>
                </a:solidFill>
                <a:latin typeface="Roboto" pitchFamily="34" charset="0"/>
                <a:ea typeface="Roboto" pitchFamily="34" charset="-122"/>
                <a:cs typeface="Roboto" pitchFamily="34" charset="-120"/>
              </a:rPr>
              <a:t>ENVIRONMENTAL MANAGEMENT AND COORDINATION ACT, 1999</a:t>
            </a:r>
            <a:endParaRPr lang="en-US" dirty="0"/>
          </a:p>
        </p:txBody>
      </p:sp>
      <p:sp>
        <p:nvSpPr>
          <p:cNvPr id="4" name="Object 3"/>
          <p:cNvSpPr/>
          <p:nvPr/>
        </p:nvSpPr>
        <p:spPr>
          <a:xfrm>
            <a:off x="761811" y="1505805"/>
            <a:ext cx="3115818" cy="1074270"/>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181818">
                    <a:alpha val="80000"/>
                  </a:srgbClr>
                </a:solidFill>
                <a:latin typeface="Roboto" pitchFamily="34" charset="0"/>
                <a:ea typeface="Roboto" pitchFamily="34" charset="-122"/>
                <a:cs typeface="Roboto" pitchFamily="34" charset="-120"/>
              </a:rPr>
              <a:t>This Act deals with environmental issues and establishes the National Environment Management Authority (NEMA).</a:t>
            </a:r>
            <a:endParaRPr lang="en-US" sz="2400" dirty="0"/>
          </a:p>
        </p:txBody>
      </p:sp>
      <p:sp>
        <p:nvSpPr>
          <p:cNvPr id="5" name="Object 4"/>
          <p:cNvSpPr/>
          <p:nvPr/>
        </p:nvSpPr>
        <p:spPr>
          <a:xfrm>
            <a:off x="4285178" y="476131"/>
            <a:ext cx="3618595" cy="2856786"/>
          </a:xfrm>
          <a:prstGeom prst="rect">
            <a:avLst/>
          </a:prstGeom>
          <a:solidFill>
            <a:srgbClr val="128181">
              <a:alpha val="30000"/>
            </a:srgbClr>
          </a:solidFill>
        </p:spPr>
      </p:sp>
      <p:sp>
        <p:nvSpPr>
          <p:cNvPr id="6" name="Object 5"/>
          <p:cNvSpPr/>
          <p:nvPr/>
        </p:nvSpPr>
        <p:spPr>
          <a:xfrm>
            <a:off x="4570858" y="703186"/>
            <a:ext cx="3050284" cy="519578"/>
          </a:xfrm>
          <a:prstGeom prst="rect">
            <a:avLst/>
          </a:prstGeom>
          <a:noFill/>
        </p:spPr>
        <p:txBody>
          <a:bodyPr wrap="square" lIns="0" tIns="0" rIns="0" bIns="0" rtlCol="0" anchor="t"/>
          <a:lstStyle/>
          <a:p>
            <a:pPr algn="l">
              <a:lnSpc>
                <a:spcPts val="2047"/>
              </a:lnSpc>
              <a:buNone/>
            </a:pPr>
            <a:r>
              <a:rPr lang="en-US" sz="1517" b="1" kern="0" spc="152" dirty="0">
                <a:solidFill>
                  <a:srgbClr val="000000"/>
                </a:solidFill>
                <a:latin typeface="Roboto" pitchFamily="34" charset="0"/>
                <a:ea typeface="Roboto" pitchFamily="34" charset="-122"/>
                <a:cs typeface="Roboto" pitchFamily="34" charset="-120"/>
              </a:rPr>
              <a:t>ENVIRONMENT AND LAND COURT ACT,2011 </a:t>
            </a:r>
            <a:endParaRPr lang="en-US" dirty="0"/>
          </a:p>
        </p:txBody>
      </p:sp>
      <p:sp>
        <p:nvSpPr>
          <p:cNvPr id="7" name="Object 6"/>
          <p:cNvSpPr/>
          <p:nvPr/>
        </p:nvSpPr>
        <p:spPr>
          <a:xfrm>
            <a:off x="4570858" y="1258900"/>
            <a:ext cx="3115818" cy="1611406"/>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181818">
                    <a:alpha val="80000"/>
                  </a:srgbClr>
                </a:solidFill>
                <a:latin typeface="Roboto" pitchFamily="34" charset="0"/>
                <a:ea typeface="Roboto" pitchFamily="34" charset="-122"/>
                <a:cs typeface="Roboto" pitchFamily="34" charset="-120"/>
              </a:rPr>
              <a:t>This Act establishes the Environment and Land Court (ELC) for purposes of facilitating the just, expeditious, proportionate and accessible resolution of disputes relating to land ownership and title.         </a:t>
            </a:r>
            <a:endParaRPr lang="en-US" sz="2400" dirty="0"/>
          </a:p>
        </p:txBody>
      </p:sp>
      <p:sp>
        <p:nvSpPr>
          <p:cNvPr id="8" name="Object 7"/>
          <p:cNvSpPr/>
          <p:nvPr/>
        </p:nvSpPr>
        <p:spPr>
          <a:xfrm>
            <a:off x="8094226" y="476131"/>
            <a:ext cx="3618595" cy="2856786"/>
          </a:xfrm>
          <a:prstGeom prst="rect">
            <a:avLst/>
          </a:prstGeom>
          <a:solidFill>
            <a:srgbClr val="128181">
              <a:alpha val="30000"/>
            </a:srgbClr>
          </a:solidFill>
        </p:spPr>
      </p:sp>
      <p:sp>
        <p:nvSpPr>
          <p:cNvPr id="9" name="Object 8"/>
          <p:cNvSpPr/>
          <p:nvPr/>
        </p:nvSpPr>
        <p:spPr>
          <a:xfrm>
            <a:off x="8379906" y="703186"/>
            <a:ext cx="3050284" cy="259789"/>
          </a:xfrm>
          <a:prstGeom prst="rect">
            <a:avLst/>
          </a:prstGeom>
          <a:noFill/>
        </p:spPr>
        <p:txBody>
          <a:bodyPr wrap="square" lIns="0" tIns="0" rIns="0" bIns="0" rtlCol="0" anchor="t"/>
          <a:lstStyle/>
          <a:p>
            <a:pPr algn="l">
              <a:lnSpc>
                <a:spcPts val="2047"/>
              </a:lnSpc>
              <a:buNone/>
            </a:pPr>
            <a:r>
              <a:rPr lang="en-US" sz="1517" b="1" kern="0" spc="152" dirty="0">
                <a:solidFill>
                  <a:srgbClr val="000000"/>
                </a:solidFill>
                <a:latin typeface="Roboto" pitchFamily="34" charset="0"/>
                <a:ea typeface="Roboto" pitchFamily="34" charset="-122"/>
                <a:cs typeface="Roboto" pitchFamily="34" charset="-120"/>
              </a:rPr>
              <a:t>LAND CONTROL ACT CAP 302</a:t>
            </a:r>
            <a:endParaRPr lang="en-US" dirty="0"/>
          </a:p>
        </p:txBody>
      </p:sp>
      <p:sp>
        <p:nvSpPr>
          <p:cNvPr id="10" name="Object 9"/>
          <p:cNvSpPr/>
          <p:nvPr/>
        </p:nvSpPr>
        <p:spPr>
          <a:xfrm>
            <a:off x="8379906" y="999111"/>
            <a:ext cx="3115818" cy="1611406"/>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181818">
                    <a:alpha val="80000"/>
                  </a:srgbClr>
                </a:solidFill>
                <a:latin typeface="Roboto" pitchFamily="34" charset="0"/>
                <a:ea typeface="Roboto" pitchFamily="34" charset="-122"/>
                <a:cs typeface="Roboto" pitchFamily="34" charset="-120"/>
              </a:rPr>
              <a:t>This Act establishes the Land Control Board for every land control area and task it with the responsibility of overseeing and issuing consent in transactions touching on agricultural land.</a:t>
            </a:r>
            <a:endParaRPr lang="en-US" sz="2400" dirty="0"/>
          </a:p>
        </p:txBody>
      </p:sp>
      <p:sp>
        <p:nvSpPr>
          <p:cNvPr id="11" name="Object 10"/>
          <p:cNvSpPr/>
          <p:nvPr/>
        </p:nvSpPr>
        <p:spPr>
          <a:xfrm>
            <a:off x="476131" y="3523369"/>
            <a:ext cx="3618595" cy="2856786"/>
          </a:xfrm>
          <a:prstGeom prst="rect">
            <a:avLst/>
          </a:prstGeom>
          <a:solidFill>
            <a:srgbClr val="128181">
              <a:alpha val="30000"/>
            </a:srgbClr>
          </a:solidFill>
        </p:spPr>
      </p:sp>
      <p:sp>
        <p:nvSpPr>
          <p:cNvPr id="12" name="Object 11"/>
          <p:cNvSpPr/>
          <p:nvPr/>
        </p:nvSpPr>
        <p:spPr>
          <a:xfrm>
            <a:off x="761811" y="3750424"/>
            <a:ext cx="3050284" cy="259789"/>
          </a:xfrm>
          <a:prstGeom prst="rect">
            <a:avLst/>
          </a:prstGeom>
          <a:noFill/>
        </p:spPr>
        <p:txBody>
          <a:bodyPr wrap="square" lIns="0" tIns="0" rIns="0" bIns="0" rtlCol="0" anchor="t"/>
          <a:lstStyle/>
          <a:p>
            <a:pPr algn="l">
              <a:lnSpc>
                <a:spcPts val="2047"/>
              </a:lnSpc>
              <a:buNone/>
            </a:pPr>
            <a:r>
              <a:rPr lang="en-US" sz="1517" b="1" kern="0" spc="152" dirty="0">
                <a:solidFill>
                  <a:srgbClr val="000000"/>
                </a:solidFill>
                <a:latin typeface="Roboto" pitchFamily="34" charset="0"/>
                <a:ea typeface="Roboto" pitchFamily="34" charset="-122"/>
                <a:cs typeface="Roboto" pitchFamily="34" charset="-120"/>
              </a:rPr>
              <a:t>STAMP DUTY ACT (CAP 480)</a:t>
            </a:r>
            <a:endParaRPr lang="en-US" dirty="0"/>
          </a:p>
        </p:txBody>
      </p:sp>
      <p:sp>
        <p:nvSpPr>
          <p:cNvPr id="13" name="Object 12"/>
          <p:cNvSpPr/>
          <p:nvPr/>
        </p:nvSpPr>
        <p:spPr>
          <a:xfrm>
            <a:off x="761811" y="4046349"/>
            <a:ext cx="3115818" cy="537135"/>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181818">
                    <a:alpha val="80000"/>
                  </a:srgbClr>
                </a:solidFill>
                <a:latin typeface="Roboto" pitchFamily="34" charset="0"/>
                <a:ea typeface="Roboto" pitchFamily="34" charset="-122"/>
                <a:cs typeface="Roboto" pitchFamily="34" charset="-120"/>
              </a:rPr>
              <a:t>The Act provides for the levying and managing of stamp duties. </a:t>
            </a:r>
            <a:endParaRPr lang="en-US" sz="2400" dirty="0"/>
          </a:p>
        </p:txBody>
      </p:sp>
      <p:sp>
        <p:nvSpPr>
          <p:cNvPr id="14" name="Object 13"/>
          <p:cNvSpPr/>
          <p:nvPr/>
        </p:nvSpPr>
        <p:spPr>
          <a:xfrm>
            <a:off x="4285178" y="3523369"/>
            <a:ext cx="3618595" cy="2856786"/>
          </a:xfrm>
          <a:prstGeom prst="rect">
            <a:avLst/>
          </a:prstGeom>
          <a:solidFill>
            <a:srgbClr val="128181">
              <a:alpha val="30000"/>
            </a:srgbClr>
          </a:solidFill>
        </p:spPr>
      </p:sp>
      <p:sp>
        <p:nvSpPr>
          <p:cNvPr id="15" name="Object 14"/>
          <p:cNvSpPr/>
          <p:nvPr/>
        </p:nvSpPr>
        <p:spPr>
          <a:xfrm>
            <a:off x="4570858" y="3750424"/>
            <a:ext cx="3050284" cy="259789"/>
          </a:xfrm>
          <a:prstGeom prst="rect">
            <a:avLst/>
          </a:prstGeom>
          <a:noFill/>
        </p:spPr>
        <p:txBody>
          <a:bodyPr wrap="square" lIns="0" tIns="0" rIns="0" bIns="0" rtlCol="0" anchor="t"/>
          <a:lstStyle/>
          <a:p>
            <a:pPr algn="l">
              <a:lnSpc>
                <a:spcPts val="2047"/>
              </a:lnSpc>
              <a:buNone/>
            </a:pPr>
            <a:r>
              <a:rPr lang="en-US" sz="1517" b="1" kern="0" spc="152" dirty="0">
                <a:solidFill>
                  <a:srgbClr val="000000"/>
                </a:solidFill>
                <a:latin typeface="Roboto" pitchFamily="34" charset="0"/>
                <a:ea typeface="Roboto" pitchFamily="34" charset="-122"/>
                <a:cs typeface="Roboto" pitchFamily="34" charset="-120"/>
              </a:rPr>
              <a:t>INCOME TAX ACT (CAP 470)</a:t>
            </a:r>
            <a:endParaRPr lang="en-US" dirty="0"/>
          </a:p>
        </p:txBody>
      </p:sp>
      <p:sp>
        <p:nvSpPr>
          <p:cNvPr id="16" name="Object 15"/>
          <p:cNvSpPr/>
          <p:nvPr/>
        </p:nvSpPr>
        <p:spPr>
          <a:xfrm>
            <a:off x="4570858" y="4046349"/>
            <a:ext cx="3115818" cy="1074270"/>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000000"/>
                </a:solidFill>
                <a:latin typeface="Roboto" pitchFamily="34" charset="0"/>
                <a:ea typeface="Roboto" pitchFamily="34" charset="-122"/>
                <a:cs typeface="Roboto" pitchFamily="34" charset="-120"/>
              </a:rPr>
              <a:t>This Act provides the legal framework for levying and computation of capital gains tax on transfer of property.             </a:t>
            </a:r>
            <a:endParaRPr lang="en-US" sz="2400" dirty="0"/>
          </a:p>
        </p:txBody>
      </p:sp>
      <p:sp>
        <p:nvSpPr>
          <p:cNvPr id="17" name="Object 16"/>
          <p:cNvSpPr/>
          <p:nvPr/>
        </p:nvSpPr>
        <p:spPr>
          <a:xfrm>
            <a:off x="8094226" y="3523369"/>
            <a:ext cx="3618595" cy="2856786"/>
          </a:xfrm>
          <a:prstGeom prst="rect">
            <a:avLst/>
          </a:prstGeom>
          <a:solidFill>
            <a:srgbClr val="128181">
              <a:alpha val="30000"/>
            </a:srgbClr>
          </a:solidFill>
        </p:spPr>
      </p:sp>
      <p:sp>
        <p:nvSpPr>
          <p:cNvPr id="18" name="Object 17"/>
          <p:cNvSpPr/>
          <p:nvPr/>
        </p:nvSpPr>
        <p:spPr>
          <a:xfrm>
            <a:off x="8379906" y="3750424"/>
            <a:ext cx="3050284" cy="519578"/>
          </a:xfrm>
          <a:prstGeom prst="rect">
            <a:avLst/>
          </a:prstGeom>
          <a:noFill/>
        </p:spPr>
        <p:txBody>
          <a:bodyPr wrap="square" lIns="0" tIns="0" rIns="0" bIns="0" rtlCol="0" anchor="t"/>
          <a:lstStyle/>
          <a:p>
            <a:pPr algn="l">
              <a:lnSpc>
                <a:spcPts val="2047"/>
              </a:lnSpc>
              <a:buNone/>
            </a:pPr>
            <a:r>
              <a:rPr lang="en-US" sz="1517" b="1" kern="0" spc="152" dirty="0">
                <a:solidFill>
                  <a:srgbClr val="000000"/>
                </a:solidFill>
                <a:latin typeface="Roboto" pitchFamily="34" charset="0"/>
                <a:ea typeface="Roboto" pitchFamily="34" charset="-122"/>
                <a:cs typeface="Roboto" pitchFamily="34" charset="-120"/>
              </a:rPr>
              <a:t>THE VALUE ADDED TAX, 2013 </a:t>
            </a:r>
            <a:endParaRPr lang="en-US" dirty="0"/>
          </a:p>
        </p:txBody>
      </p:sp>
      <p:sp>
        <p:nvSpPr>
          <p:cNvPr id="19" name="Object 18"/>
          <p:cNvSpPr/>
          <p:nvPr/>
        </p:nvSpPr>
        <p:spPr>
          <a:xfrm>
            <a:off x="8379906" y="4293254"/>
            <a:ext cx="3115818" cy="1074270"/>
          </a:xfrm>
          <a:prstGeom prst="rect">
            <a:avLst/>
          </a:prstGeom>
          <a:noFill/>
        </p:spPr>
        <p:txBody>
          <a:bodyPr wrap="square" lIns="0" tIns="0" rIns="0" bIns="0" rtlCol="0" anchor="t"/>
          <a:lstStyle/>
          <a:p>
            <a:pPr algn="l">
              <a:lnSpc>
                <a:spcPts val="2116"/>
              </a:lnSpc>
              <a:spcBef>
                <a:spcPts val="831"/>
              </a:spcBef>
              <a:buNone/>
            </a:pPr>
            <a:r>
              <a:rPr lang="en-US" sz="1600" kern="0" spc="41" dirty="0">
                <a:solidFill>
                  <a:srgbClr val="000000"/>
                </a:solidFill>
                <a:latin typeface="Roboto" pitchFamily="34" charset="0"/>
                <a:ea typeface="Roboto" pitchFamily="34" charset="-122"/>
                <a:cs typeface="Roboto" pitchFamily="34" charset="-120"/>
              </a:rPr>
              <a:t>The Act provides for the legal framework for levying of value added tax on the sale, leasing, renting of commercial properties.</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28181"/>
        </a:solidFill>
        <a:effectLst/>
      </p:bgPr>
    </p:bg>
    <p:spTree>
      <p:nvGrpSpPr>
        <p:cNvPr id="1" name=""/>
        <p:cNvGrpSpPr/>
        <p:nvPr/>
      </p:nvGrpSpPr>
      <p:grpSpPr>
        <a:xfrm>
          <a:off x="0" y="0"/>
          <a:ext cx="0" cy="0"/>
          <a:chOff x="0" y="0"/>
          <a:chExt cx="0" cy="0"/>
        </a:xfrm>
      </p:grpSpPr>
      <p:sp>
        <p:nvSpPr>
          <p:cNvPr id="2" name="Object 1"/>
          <p:cNvSpPr/>
          <p:nvPr/>
        </p:nvSpPr>
        <p:spPr>
          <a:xfrm>
            <a:off x="1715976" y="3090685"/>
            <a:ext cx="8757000" cy="760619"/>
          </a:xfrm>
          <a:prstGeom prst="rect">
            <a:avLst/>
          </a:prstGeom>
          <a:noFill/>
        </p:spPr>
        <p:txBody>
          <a:bodyPr wrap="square" lIns="0" tIns="0" rIns="0" bIns="0" rtlCol="0" anchor="t"/>
          <a:lstStyle/>
          <a:p>
            <a:pPr algn="ctr">
              <a:lnSpc>
                <a:spcPts val="5991"/>
              </a:lnSpc>
              <a:buNone/>
            </a:pPr>
            <a:r>
              <a:rPr lang="en-US" sz="5625" dirty="0">
                <a:solidFill>
                  <a:srgbClr val="FFFFFF"/>
                </a:solidFill>
                <a:latin typeface="Playfair Display" pitchFamily="34" charset="0"/>
                <a:ea typeface="Playfair Display" pitchFamily="34" charset="-122"/>
                <a:cs typeface="Playfair Display" pitchFamily="34" charset="-120"/>
              </a:rPr>
              <a:t>Real Estate Professionals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15273" t="-12162" r="15273" b="-12162"/>
          <a:stretch/>
        </p:blipFill>
        <p:spPr>
          <a:xfrm>
            <a:off x="6761915" y="476131"/>
            <a:ext cx="4960429" cy="5913546"/>
          </a:xfrm>
          <a:prstGeom prst="rect">
            <a:avLst/>
          </a:prstGeom>
        </p:spPr>
      </p:pic>
      <p:sp>
        <p:nvSpPr>
          <p:cNvPr id="3" name="Object 2"/>
          <p:cNvSpPr/>
          <p:nvPr/>
        </p:nvSpPr>
        <p:spPr>
          <a:xfrm>
            <a:off x="458793" y="603496"/>
            <a:ext cx="5844329" cy="1521238"/>
          </a:xfrm>
          <a:prstGeom prst="rect">
            <a:avLst/>
          </a:prstGeom>
          <a:noFill/>
        </p:spPr>
        <p:txBody>
          <a:bodyPr wrap="square" lIns="0" tIns="0" rIns="0" bIns="0" rtlCol="0" anchor="t"/>
          <a:lstStyle/>
          <a:p>
            <a:pPr algn="ctr">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Real Estate Development Regulatory Framework in Kenya</a:t>
            </a:r>
            <a:endParaRPr lang="en-US" dirty="0"/>
          </a:p>
        </p:txBody>
      </p:sp>
      <p:sp>
        <p:nvSpPr>
          <p:cNvPr id="4" name="Object 3"/>
          <p:cNvSpPr/>
          <p:nvPr/>
        </p:nvSpPr>
        <p:spPr>
          <a:xfrm>
            <a:off x="207068" y="2215050"/>
            <a:ext cx="6347778" cy="3337231"/>
          </a:xfrm>
          <a:prstGeom prst="rect">
            <a:avLst/>
          </a:prstGeom>
          <a:noFill/>
        </p:spPr>
        <p:txBody>
          <a:bodyPr wrap="square" lIns="0" tIns="0" rIns="0" bIns="0" rtlCol="0" anchor="t"/>
          <a:lstStyle/>
          <a:p>
            <a:pPr algn="ctr">
              <a:lnSpc>
                <a:spcPts val="2390"/>
              </a:lnSpc>
              <a:spcBef>
                <a:spcPts val="698"/>
              </a:spcBef>
              <a:buNone/>
            </a:pPr>
            <a:r>
              <a:rPr lang="en-US" sz="1600" kern="0" spc="46" dirty="0">
                <a:solidFill>
                  <a:srgbClr val="181818">
                    <a:alpha val="80000"/>
                  </a:srgbClr>
                </a:solidFill>
                <a:latin typeface="Roboto" pitchFamily="34" charset="0"/>
                <a:ea typeface="Roboto" pitchFamily="34" charset="-122"/>
                <a:cs typeface="Roboto" pitchFamily="34" charset="-120"/>
              </a:rPr>
              <a:t>Real Estate development is a highly specialized process, therefore, it is crucial to establish a comprehensive regulatory framework that helps to regulate the activities of professionals involved as well as ensure that they comply with the laws and regulations governing their profession, thus providing high-quality services. Moreover, Real Estate development is subject to land use regulations which are dictated by zoning regulations, environmental considerations, or community planning efforts. Accordingly, the legal and regulatory framework that governs Real Estate development activities in Kenya and built industry professionals is multifaceted. </a:t>
            </a:r>
            <a:endParaRPr lang="en-US" sz="2000" dirty="0"/>
          </a:p>
        </p:txBody>
      </p:sp>
      <p:sp>
        <p:nvSpPr>
          <p:cNvPr id="5" name="Object 4"/>
          <p:cNvSpPr/>
          <p:nvPr/>
        </p:nvSpPr>
        <p:spPr>
          <a:xfrm>
            <a:off x="207068" y="5672356"/>
            <a:ext cx="6347778" cy="606769"/>
          </a:xfrm>
          <a:prstGeom prst="rect">
            <a:avLst/>
          </a:prstGeom>
          <a:noFill/>
        </p:spPr>
        <p:txBody>
          <a:bodyPr wrap="square" lIns="0" tIns="0" rIns="0" bIns="0" rtlCol="0" anchor="t"/>
          <a:lstStyle/>
          <a:p>
            <a:pPr algn="ctr">
              <a:lnSpc>
                <a:spcPts val="2390"/>
              </a:lnSpc>
              <a:spcBef>
                <a:spcPts val="928"/>
              </a:spcBef>
              <a:buNone/>
            </a:pPr>
            <a:r>
              <a:rPr lang="en-US" sz="1600" kern="0" spc="46" dirty="0">
                <a:solidFill>
                  <a:srgbClr val="181818">
                    <a:alpha val="80000"/>
                  </a:srgbClr>
                </a:solidFill>
                <a:latin typeface="Roboto" pitchFamily="34" charset="0"/>
                <a:ea typeface="Roboto" pitchFamily="34" charset="-122"/>
                <a:cs typeface="Roboto" pitchFamily="34" charset="-120"/>
              </a:rPr>
              <a:t>The following section highlights the relevant laws and regulations pertaining to Real Estate development in Kenya;</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DF1EB"/>
        </a:solidFill>
        <a:effectLst/>
      </p:bgPr>
    </p:bg>
    <p:spTree>
      <p:nvGrpSpPr>
        <p:cNvPr id="1" name=""/>
        <p:cNvGrpSpPr/>
        <p:nvPr/>
      </p:nvGrpSpPr>
      <p:grpSpPr>
        <a:xfrm>
          <a:off x="0" y="0"/>
          <a:ext cx="0" cy="0"/>
          <a:chOff x="0" y="0"/>
          <a:chExt cx="0" cy="0"/>
        </a:xfrm>
      </p:grpSpPr>
      <p:sp>
        <p:nvSpPr>
          <p:cNvPr id="2" name="Object 1"/>
          <p:cNvSpPr/>
          <p:nvPr/>
        </p:nvSpPr>
        <p:spPr>
          <a:xfrm>
            <a:off x="476131" y="476131"/>
            <a:ext cx="3618595" cy="2856786"/>
          </a:xfrm>
          <a:prstGeom prst="rect">
            <a:avLst/>
          </a:prstGeom>
          <a:solidFill>
            <a:srgbClr val="128181">
              <a:alpha val="30000"/>
            </a:srgbClr>
          </a:solidFill>
        </p:spPr>
      </p:sp>
      <p:sp>
        <p:nvSpPr>
          <p:cNvPr id="3" name="Object 2"/>
          <p:cNvSpPr/>
          <p:nvPr/>
        </p:nvSpPr>
        <p:spPr>
          <a:xfrm>
            <a:off x="761810" y="706608"/>
            <a:ext cx="3144393" cy="733837"/>
          </a:xfrm>
          <a:prstGeom prst="rect">
            <a:avLst/>
          </a:prstGeom>
          <a:noFill/>
        </p:spPr>
        <p:txBody>
          <a:bodyPr wrap="square" lIns="0" tIns="0" rIns="0" bIns="0" rtlCol="0" anchor="t"/>
          <a:lstStyle/>
          <a:p>
            <a:pPr algn="l">
              <a:lnSpc>
                <a:spcPts val="1926"/>
              </a:lnSpc>
              <a:buNone/>
            </a:pPr>
            <a:r>
              <a:rPr lang="en-US" sz="1428" b="1" kern="0" spc="142" dirty="0">
                <a:solidFill>
                  <a:srgbClr val="000000"/>
                </a:solidFill>
                <a:latin typeface="Roboto" pitchFamily="34" charset="0"/>
                <a:ea typeface="Roboto" pitchFamily="34" charset="-122"/>
                <a:cs typeface="Roboto" pitchFamily="34" charset="-120"/>
              </a:rPr>
              <a:t>NATIONAL CONSTRUCTION AUTHORITY (NCA) ACT, CAP 486</a:t>
            </a:r>
            <a:endParaRPr lang="en-US" dirty="0"/>
          </a:p>
        </p:txBody>
      </p:sp>
      <p:sp>
        <p:nvSpPr>
          <p:cNvPr id="4" name="Object 3"/>
          <p:cNvSpPr/>
          <p:nvPr/>
        </p:nvSpPr>
        <p:spPr>
          <a:xfrm>
            <a:off x="761810" y="1256013"/>
            <a:ext cx="3144393" cy="1011183"/>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81818">
                    <a:alpha val="80000"/>
                  </a:srgbClr>
                </a:solidFill>
                <a:latin typeface="Roboto" pitchFamily="34" charset="0"/>
                <a:ea typeface="Roboto" pitchFamily="34" charset="-122"/>
                <a:cs typeface="Roboto" pitchFamily="34" charset="-120"/>
              </a:rPr>
              <a:t>Section 3 (1) of the Act </a:t>
            </a:r>
            <a:r>
              <a:rPr lang="en-US" sz="1600" kern="0" spc="38" dirty="0">
                <a:solidFill>
                  <a:srgbClr val="000000"/>
                </a:solidFill>
                <a:latin typeface="Roboto" pitchFamily="34" charset="0"/>
                <a:ea typeface="Roboto" pitchFamily="34" charset="-122"/>
                <a:cs typeface="Roboto" pitchFamily="34" charset="-120"/>
              </a:rPr>
              <a:t>enshrines</a:t>
            </a:r>
            <a:r>
              <a:rPr lang="en-US" sz="1600" kern="0" spc="38" dirty="0">
                <a:solidFill>
                  <a:srgbClr val="181818">
                    <a:alpha val="80000"/>
                  </a:srgbClr>
                </a:solidFill>
                <a:latin typeface="Roboto" pitchFamily="34" charset="0"/>
                <a:ea typeface="Roboto" pitchFamily="34" charset="-122"/>
                <a:cs typeface="Roboto" pitchFamily="34" charset="-120"/>
              </a:rPr>
              <a:t> the establishes the NCA to regulate the construction industry including licensing contractors and enforcing standards.</a:t>
            </a:r>
            <a:endParaRPr lang="en-US" sz="2400" dirty="0"/>
          </a:p>
        </p:txBody>
      </p:sp>
      <p:sp>
        <p:nvSpPr>
          <p:cNvPr id="5" name="Object 4"/>
          <p:cNvSpPr/>
          <p:nvPr/>
        </p:nvSpPr>
        <p:spPr>
          <a:xfrm>
            <a:off x="4285178" y="476131"/>
            <a:ext cx="3618595" cy="2856786"/>
          </a:xfrm>
          <a:prstGeom prst="rect">
            <a:avLst/>
          </a:prstGeom>
          <a:solidFill>
            <a:srgbClr val="128181">
              <a:alpha val="30000"/>
            </a:srgbClr>
          </a:solidFill>
        </p:spPr>
      </p:sp>
      <p:sp>
        <p:nvSpPr>
          <p:cNvPr id="6" name="Object 5"/>
          <p:cNvSpPr/>
          <p:nvPr/>
        </p:nvSpPr>
        <p:spPr>
          <a:xfrm>
            <a:off x="4570857" y="706608"/>
            <a:ext cx="3144393" cy="489225"/>
          </a:xfrm>
          <a:prstGeom prst="rect">
            <a:avLst/>
          </a:prstGeom>
          <a:noFill/>
        </p:spPr>
        <p:txBody>
          <a:bodyPr wrap="square" lIns="0" tIns="0" rIns="0" bIns="0" rtlCol="0" anchor="t"/>
          <a:lstStyle/>
          <a:p>
            <a:pPr algn="l">
              <a:lnSpc>
                <a:spcPts val="1926"/>
              </a:lnSpc>
              <a:buNone/>
            </a:pPr>
            <a:r>
              <a:rPr lang="en-US" sz="1428" b="1" kern="0" spc="142" dirty="0">
                <a:solidFill>
                  <a:srgbClr val="000000"/>
                </a:solidFill>
                <a:latin typeface="Roboto" pitchFamily="34" charset="0"/>
                <a:ea typeface="Roboto" pitchFamily="34" charset="-122"/>
                <a:cs typeface="Roboto" pitchFamily="34" charset="-120"/>
              </a:rPr>
              <a:t>ENGINEER’S ACT NO. 43 OF 2011</a:t>
            </a:r>
            <a:endParaRPr lang="en-US" dirty="0"/>
          </a:p>
        </p:txBody>
      </p:sp>
      <p:sp>
        <p:nvSpPr>
          <p:cNvPr id="7" name="Object 6"/>
          <p:cNvSpPr/>
          <p:nvPr/>
        </p:nvSpPr>
        <p:spPr>
          <a:xfrm>
            <a:off x="4570857" y="1197145"/>
            <a:ext cx="3144393" cy="1263979"/>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81818">
                    <a:alpha val="80000"/>
                  </a:srgbClr>
                </a:solidFill>
                <a:latin typeface="Roboto" pitchFamily="34" charset="0"/>
                <a:ea typeface="Roboto" pitchFamily="34" charset="-122"/>
                <a:cs typeface="Roboto" pitchFamily="34" charset="-120"/>
              </a:rPr>
              <a:t>The </a:t>
            </a:r>
            <a:r>
              <a:rPr lang="en-US" sz="1600" kern="0" spc="38" dirty="0">
                <a:solidFill>
                  <a:srgbClr val="000000"/>
                </a:solidFill>
                <a:latin typeface="Roboto" pitchFamily="34" charset="0"/>
                <a:ea typeface="Roboto" pitchFamily="34" charset="-122"/>
                <a:cs typeface="Roboto" pitchFamily="34" charset="-120"/>
              </a:rPr>
              <a:t>Act</a:t>
            </a:r>
            <a:r>
              <a:rPr lang="en-US" sz="1600" kern="0" spc="38" dirty="0">
                <a:solidFill>
                  <a:srgbClr val="181818">
                    <a:alpha val="80000"/>
                  </a:srgbClr>
                </a:solidFill>
                <a:latin typeface="Roboto" pitchFamily="34" charset="0"/>
                <a:ea typeface="Roboto" pitchFamily="34" charset="-122"/>
                <a:cs typeface="Roboto" pitchFamily="34" charset="-120"/>
              </a:rPr>
              <a:t> provides the regulation of the engineering profession in Kenya through the training, registration and licensing of certified engineers, and development of the practice thereof.</a:t>
            </a:r>
            <a:endParaRPr lang="en-US" sz="2400" dirty="0"/>
          </a:p>
        </p:txBody>
      </p:sp>
      <p:sp>
        <p:nvSpPr>
          <p:cNvPr id="8" name="Object 7"/>
          <p:cNvSpPr/>
          <p:nvPr/>
        </p:nvSpPr>
        <p:spPr>
          <a:xfrm>
            <a:off x="8094226" y="476131"/>
            <a:ext cx="3618595" cy="2856786"/>
          </a:xfrm>
          <a:prstGeom prst="rect">
            <a:avLst/>
          </a:prstGeom>
          <a:solidFill>
            <a:srgbClr val="128181">
              <a:alpha val="30000"/>
            </a:srgbClr>
          </a:solidFill>
        </p:spPr>
      </p:sp>
      <p:sp>
        <p:nvSpPr>
          <p:cNvPr id="9" name="Object 8"/>
          <p:cNvSpPr/>
          <p:nvPr/>
        </p:nvSpPr>
        <p:spPr>
          <a:xfrm>
            <a:off x="8379905" y="706608"/>
            <a:ext cx="3144393" cy="489225"/>
          </a:xfrm>
          <a:prstGeom prst="rect">
            <a:avLst/>
          </a:prstGeom>
          <a:noFill/>
        </p:spPr>
        <p:txBody>
          <a:bodyPr wrap="square" lIns="0" tIns="0" rIns="0" bIns="0" rtlCol="0" anchor="t"/>
          <a:lstStyle/>
          <a:p>
            <a:pPr algn="l">
              <a:lnSpc>
                <a:spcPts val="1926"/>
              </a:lnSpc>
              <a:buNone/>
            </a:pPr>
            <a:r>
              <a:rPr lang="en-US" sz="1428" b="1" kern="0" spc="142" dirty="0">
                <a:solidFill>
                  <a:srgbClr val="000000"/>
                </a:solidFill>
                <a:latin typeface="Roboto" pitchFamily="34" charset="0"/>
                <a:ea typeface="Roboto" pitchFamily="34" charset="-122"/>
                <a:cs typeface="Roboto" pitchFamily="34" charset="-120"/>
              </a:rPr>
              <a:t>ARCHITECTS AND QUANTITY SURVEYORS ACT, CAP 525</a:t>
            </a:r>
            <a:endParaRPr lang="en-US" dirty="0"/>
          </a:p>
        </p:txBody>
      </p:sp>
      <p:sp>
        <p:nvSpPr>
          <p:cNvPr id="10" name="Object 9"/>
          <p:cNvSpPr/>
          <p:nvPr/>
        </p:nvSpPr>
        <p:spPr>
          <a:xfrm>
            <a:off x="8379905" y="1211431"/>
            <a:ext cx="3144393" cy="1769570"/>
          </a:xfrm>
          <a:prstGeom prst="rect">
            <a:avLst/>
          </a:prstGeom>
          <a:noFill/>
        </p:spPr>
        <p:txBody>
          <a:bodyPr wrap="square" lIns="0" tIns="0" rIns="0" bIns="0" rtlCol="0" anchor="t"/>
          <a:lstStyle/>
          <a:p>
            <a:pPr algn="l">
              <a:lnSpc>
                <a:spcPts val="1991"/>
              </a:lnSpc>
              <a:spcBef>
                <a:spcPts val="782"/>
              </a:spcBef>
              <a:buNone/>
            </a:pPr>
            <a:r>
              <a:rPr lang="en-US" sz="1400" kern="0" spc="38" dirty="0">
                <a:solidFill>
                  <a:srgbClr val="181818">
                    <a:alpha val="80000"/>
                  </a:srgbClr>
                </a:solidFill>
                <a:latin typeface="Roboto" pitchFamily="34" charset="0"/>
                <a:ea typeface="Roboto" pitchFamily="34" charset="-122"/>
                <a:cs typeface="Roboto" pitchFamily="34" charset="-120"/>
              </a:rPr>
              <a:t>The Act </a:t>
            </a:r>
            <a:r>
              <a:rPr lang="en-US" sz="1400" kern="0" spc="38" dirty="0">
                <a:solidFill>
                  <a:srgbClr val="000000"/>
                </a:solidFill>
                <a:latin typeface="Roboto" pitchFamily="34" charset="0"/>
                <a:ea typeface="Roboto" pitchFamily="34" charset="-122"/>
                <a:cs typeface="Roboto" pitchFamily="34" charset="-120"/>
              </a:rPr>
              <a:t>establishes</a:t>
            </a:r>
            <a:r>
              <a:rPr lang="en-US" sz="1400" kern="0" spc="38" dirty="0">
                <a:solidFill>
                  <a:srgbClr val="181818">
                    <a:alpha val="80000"/>
                  </a:srgbClr>
                </a:solidFill>
                <a:latin typeface="Roboto" pitchFamily="34" charset="0"/>
                <a:ea typeface="Roboto" pitchFamily="34" charset="-122"/>
                <a:cs typeface="Roboto" pitchFamily="34" charset="-120"/>
              </a:rPr>
              <a:t> the </a:t>
            </a:r>
            <a:r>
              <a:rPr lang="en-US" sz="1400" kern="0" spc="38" dirty="0">
                <a:solidFill>
                  <a:srgbClr val="000000"/>
                </a:solidFill>
                <a:latin typeface="Roboto" pitchFamily="34" charset="0"/>
                <a:ea typeface="Roboto" pitchFamily="34" charset="-122"/>
                <a:cs typeface="Roboto" pitchFamily="34" charset="-120"/>
              </a:rPr>
              <a:t>Board of Registration of Architects and Quantity Surveyors (BORAQS)</a:t>
            </a:r>
            <a:r>
              <a:rPr lang="en-US" sz="1400" kern="0" spc="38" dirty="0">
                <a:solidFill>
                  <a:srgbClr val="181818">
                    <a:alpha val="80000"/>
                  </a:srgbClr>
                </a:solidFill>
                <a:latin typeface="Roboto" pitchFamily="34" charset="0"/>
                <a:ea typeface="Roboto" pitchFamily="34" charset="-122"/>
                <a:cs typeface="Roboto" pitchFamily="34" charset="-120"/>
              </a:rPr>
              <a:t> whose mandate is to regulate the professions of Architecture and Quantity Surveying through training, registration and enhancement of ethical practice</a:t>
            </a:r>
            <a:endParaRPr lang="en-US" sz="2000" dirty="0"/>
          </a:p>
        </p:txBody>
      </p:sp>
      <p:sp>
        <p:nvSpPr>
          <p:cNvPr id="11" name="Object 10"/>
          <p:cNvSpPr/>
          <p:nvPr/>
        </p:nvSpPr>
        <p:spPr>
          <a:xfrm>
            <a:off x="476131" y="3523369"/>
            <a:ext cx="3618595" cy="2856786"/>
          </a:xfrm>
          <a:prstGeom prst="rect">
            <a:avLst/>
          </a:prstGeom>
          <a:solidFill>
            <a:srgbClr val="128181">
              <a:alpha val="30000"/>
            </a:srgbClr>
          </a:solidFill>
        </p:spPr>
      </p:sp>
      <p:sp>
        <p:nvSpPr>
          <p:cNvPr id="12" name="Object 11"/>
          <p:cNvSpPr/>
          <p:nvPr/>
        </p:nvSpPr>
        <p:spPr>
          <a:xfrm>
            <a:off x="761810" y="3753846"/>
            <a:ext cx="3456711" cy="244612"/>
          </a:xfrm>
          <a:prstGeom prst="rect">
            <a:avLst/>
          </a:prstGeom>
          <a:noFill/>
        </p:spPr>
        <p:txBody>
          <a:bodyPr wrap="square" lIns="0" tIns="0" rIns="0" bIns="0" rtlCol="0" anchor="t"/>
          <a:lstStyle/>
          <a:p>
            <a:pPr algn="l">
              <a:lnSpc>
                <a:spcPts val="1926"/>
              </a:lnSpc>
              <a:buNone/>
            </a:pPr>
            <a:r>
              <a:rPr lang="en-US" sz="1428" b="1" kern="0" spc="142" dirty="0">
                <a:solidFill>
                  <a:srgbClr val="000000"/>
                </a:solidFill>
                <a:latin typeface="Roboto" pitchFamily="34" charset="0"/>
                <a:ea typeface="Roboto" pitchFamily="34" charset="-122"/>
                <a:cs typeface="Roboto" pitchFamily="34" charset="-120"/>
              </a:rPr>
              <a:t>SURVEY ACT, CAP 299</a:t>
            </a:r>
            <a:endParaRPr lang="en-US" dirty="0"/>
          </a:p>
        </p:txBody>
      </p:sp>
      <p:sp>
        <p:nvSpPr>
          <p:cNvPr id="13" name="Object 12"/>
          <p:cNvSpPr/>
          <p:nvPr/>
        </p:nvSpPr>
        <p:spPr>
          <a:xfrm>
            <a:off x="761810" y="4099785"/>
            <a:ext cx="3144393" cy="1769570"/>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81818">
                    <a:alpha val="80000"/>
                  </a:srgbClr>
                </a:solidFill>
                <a:latin typeface="Roboto" pitchFamily="34" charset="0"/>
                <a:ea typeface="Roboto" pitchFamily="34" charset="-122"/>
                <a:cs typeface="Roboto" pitchFamily="34" charset="-120"/>
              </a:rPr>
              <a:t>The Act establishes the office of the Director of Surveys and such other officers as may be deemed to be necessary for the purposes of the Act. Section 7 further establishes the </a:t>
            </a:r>
            <a:r>
              <a:rPr lang="en-US" sz="1600" kern="0" spc="38" dirty="0">
                <a:solidFill>
                  <a:srgbClr val="000000"/>
                </a:solidFill>
                <a:latin typeface="Roboto" pitchFamily="34" charset="0"/>
                <a:ea typeface="Roboto" pitchFamily="34" charset="-122"/>
                <a:cs typeface="Roboto" pitchFamily="34" charset="-120"/>
              </a:rPr>
              <a:t>Land Surveyors Board (LSB)</a:t>
            </a:r>
            <a:r>
              <a:rPr lang="en-US" sz="1600" kern="0" spc="38" dirty="0">
                <a:solidFill>
                  <a:srgbClr val="181818">
                    <a:alpha val="80000"/>
                  </a:srgbClr>
                </a:solidFill>
                <a:latin typeface="Roboto" pitchFamily="34" charset="0"/>
                <a:ea typeface="Roboto" pitchFamily="34" charset="-122"/>
                <a:cs typeface="Roboto" pitchFamily="34" charset="-120"/>
              </a:rPr>
              <a:t> that is chaired by the Director of Surveys</a:t>
            </a:r>
            <a:endParaRPr lang="en-US" sz="2400" dirty="0"/>
          </a:p>
        </p:txBody>
      </p:sp>
      <p:sp>
        <p:nvSpPr>
          <p:cNvPr id="14" name="Object 13"/>
          <p:cNvSpPr/>
          <p:nvPr/>
        </p:nvSpPr>
        <p:spPr>
          <a:xfrm>
            <a:off x="4285178" y="3523369"/>
            <a:ext cx="3618595" cy="2856786"/>
          </a:xfrm>
          <a:prstGeom prst="rect">
            <a:avLst/>
          </a:prstGeom>
          <a:solidFill>
            <a:srgbClr val="128181">
              <a:alpha val="30000"/>
            </a:srgbClr>
          </a:solidFill>
        </p:spPr>
      </p:sp>
      <p:sp>
        <p:nvSpPr>
          <p:cNvPr id="15" name="Object 14"/>
          <p:cNvSpPr/>
          <p:nvPr/>
        </p:nvSpPr>
        <p:spPr>
          <a:xfrm>
            <a:off x="4570857" y="3753846"/>
            <a:ext cx="3144393" cy="244612"/>
          </a:xfrm>
          <a:prstGeom prst="rect">
            <a:avLst/>
          </a:prstGeom>
          <a:noFill/>
        </p:spPr>
        <p:txBody>
          <a:bodyPr wrap="square" lIns="0" tIns="0" rIns="0" bIns="0" rtlCol="0" anchor="t"/>
          <a:lstStyle/>
          <a:p>
            <a:pPr algn="l">
              <a:lnSpc>
                <a:spcPts val="1926"/>
              </a:lnSpc>
              <a:buNone/>
            </a:pPr>
            <a:r>
              <a:rPr lang="en-US" sz="1428" b="1" kern="0" spc="142" dirty="0">
                <a:solidFill>
                  <a:srgbClr val="000000"/>
                </a:solidFill>
                <a:latin typeface="Roboto" pitchFamily="34" charset="0"/>
                <a:ea typeface="Roboto" pitchFamily="34" charset="-122"/>
                <a:cs typeface="Roboto" pitchFamily="34" charset="-120"/>
              </a:rPr>
              <a:t>VALUERS ACT, CAP 532</a:t>
            </a:r>
            <a:endParaRPr lang="en-US" dirty="0"/>
          </a:p>
        </p:txBody>
      </p:sp>
      <p:sp>
        <p:nvSpPr>
          <p:cNvPr id="16" name="Object 15"/>
          <p:cNvSpPr/>
          <p:nvPr/>
        </p:nvSpPr>
        <p:spPr>
          <a:xfrm>
            <a:off x="4570857" y="4099785"/>
            <a:ext cx="3144393" cy="1516775"/>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81818">
                    <a:alpha val="80000"/>
                  </a:srgbClr>
                </a:solidFill>
                <a:latin typeface="Roboto" pitchFamily="34" charset="0"/>
                <a:ea typeface="Roboto" pitchFamily="34" charset="-122"/>
                <a:cs typeface="Roboto" pitchFamily="34" charset="-120"/>
              </a:rPr>
              <a:t>It provides the legal framework for the registration of valuers as well as establishing the </a:t>
            </a:r>
            <a:r>
              <a:rPr lang="en-US" sz="1600" kern="0" spc="38" dirty="0">
                <a:solidFill>
                  <a:srgbClr val="000000"/>
                </a:solidFill>
                <a:latin typeface="Roboto" pitchFamily="34" charset="0"/>
                <a:ea typeface="Roboto" pitchFamily="34" charset="-122"/>
                <a:cs typeface="Roboto" pitchFamily="34" charset="-120"/>
              </a:rPr>
              <a:t>Valuers Registration Board (VRB)</a:t>
            </a:r>
            <a:r>
              <a:rPr lang="en-US" sz="1600" kern="0" spc="38" dirty="0">
                <a:solidFill>
                  <a:srgbClr val="181818">
                    <a:alpha val="80000"/>
                  </a:srgbClr>
                </a:solidFill>
                <a:latin typeface="Roboto" pitchFamily="34" charset="0"/>
                <a:ea typeface="Roboto" pitchFamily="34" charset="-122"/>
                <a:cs typeface="Roboto" pitchFamily="34" charset="-120"/>
              </a:rPr>
              <a:t>, which is mandated to regulate the activities and conduct of registered valuers in Kenya.</a:t>
            </a:r>
            <a:endParaRPr lang="en-US" sz="2400" dirty="0"/>
          </a:p>
        </p:txBody>
      </p:sp>
      <p:sp>
        <p:nvSpPr>
          <p:cNvPr id="17" name="Object 16"/>
          <p:cNvSpPr/>
          <p:nvPr/>
        </p:nvSpPr>
        <p:spPr>
          <a:xfrm>
            <a:off x="8094226" y="3523369"/>
            <a:ext cx="3618595" cy="2856786"/>
          </a:xfrm>
          <a:prstGeom prst="rect">
            <a:avLst/>
          </a:prstGeom>
          <a:solidFill>
            <a:srgbClr val="128181">
              <a:alpha val="30000"/>
            </a:srgbClr>
          </a:solidFill>
        </p:spPr>
      </p:sp>
      <p:sp>
        <p:nvSpPr>
          <p:cNvPr id="18" name="Object 17"/>
          <p:cNvSpPr/>
          <p:nvPr/>
        </p:nvSpPr>
        <p:spPr>
          <a:xfrm>
            <a:off x="8379905" y="3753846"/>
            <a:ext cx="3144393" cy="489225"/>
          </a:xfrm>
          <a:prstGeom prst="rect">
            <a:avLst/>
          </a:prstGeom>
          <a:noFill/>
        </p:spPr>
        <p:txBody>
          <a:bodyPr wrap="square" lIns="0" tIns="0" rIns="0" bIns="0" rtlCol="0" anchor="t"/>
          <a:lstStyle/>
          <a:p>
            <a:pPr algn="l">
              <a:lnSpc>
                <a:spcPts val="1926"/>
              </a:lnSpc>
              <a:buNone/>
            </a:pPr>
            <a:r>
              <a:rPr lang="en-US" sz="1428" b="1" kern="0" spc="142" dirty="0">
                <a:solidFill>
                  <a:srgbClr val="000000"/>
                </a:solidFill>
                <a:latin typeface="Roboto" pitchFamily="34" charset="0"/>
                <a:ea typeface="Roboto" pitchFamily="34" charset="-122"/>
                <a:cs typeface="Roboto" pitchFamily="34" charset="-120"/>
              </a:rPr>
              <a:t>PHYSICAL PLANNING ACT, CAP 286</a:t>
            </a:r>
            <a:endParaRPr lang="en-US" dirty="0"/>
          </a:p>
        </p:txBody>
      </p:sp>
      <p:sp>
        <p:nvSpPr>
          <p:cNvPr id="19" name="Object 18"/>
          <p:cNvSpPr/>
          <p:nvPr/>
        </p:nvSpPr>
        <p:spPr>
          <a:xfrm>
            <a:off x="8379905" y="4272959"/>
            <a:ext cx="3144393" cy="1263979"/>
          </a:xfrm>
          <a:prstGeom prst="rect">
            <a:avLst/>
          </a:prstGeom>
          <a:noFill/>
        </p:spPr>
        <p:txBody>
          <a:bodyPr wrap="square" lIns="0" tIns="0" rIns="0" bIns="0" rtlCol="0" anchor="t"/>
          <a:lstStyle/>
          <a:p>
            <a:pPr algn="l">
              <a:lnSpc>
                <a:spcPts val="1991"/>
              </a:lnSpc>
              <a:spcBef>
                <a:spcPts val="782"/>
              </a:spcBef>
              <a:buNone/>
            </a:pPr>
            <a:r>
              <a:rPr lang="en-US" sz="1600" kern="0" spc="38" dirty="0">
                <a:solidFill>
                  <a:srgbClr val="181818">
                    <a:alpha val="80000"/>
                  </a:srgbClr>
                </a:solidFill>
                <a:latin typeface="Roboto" pitchFamily="34" charset="0"/>
                <a:ea typeface="Roboto" pitchFamily="34" charset="-122"/>
                <a:cs typeface="Roboto" pitchFamily="34" charset="-120"/>
              </a:rPr>
              <a:t>The </a:t>
            </a:r>
            <a:r>
              <a:rPr lang="en-US" sz="1600" kern="0" spc="38" dirty="0">
                <a:solidFill>
                  <a:srgbClr val="000000"/>
                </a:solidFill>
                <a:latin typeface="Roboto" pitchFamily="34" charset="0"/>
                <a:ea typeface="Roboto" pitchFamily="34" charset="-122"/>
                <a:cs typeface="Roboto" pitchFamily="34" charset="-120"/>
              </a:rPr>
              <a:t>Act</a:t>
            </a:r>
            <a:r>
              <a:rPr lang="en-US" sz="1600" kern="0" spc="38" dirty="0">
                <a:solidFill>
                  <a:srgbClr val="181818">
                    <a:alpha val="80000"/>
                  </a:srgbClr>
                </a:solidFill>
                <a:latin typeface="Roboto" pitchFamily="34" charset="0"/>
                <a:ea typeface="Roboto" pitchFamily="34" charset="-122"/>
                <a:cs typeface="Roboto" pitchFamily="34" charset="-120"/>
              </a:rPr>
              <a:t> establishes the physical planning system in Kenya, and forms the main component of land use regulations in Kenya, along with zoning regulations which vary across county jurisdictions.</a:t>
            </a: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5657</Words>
  <Application>Microsoft Office PowerPoint</Application>
  <PresentationFormat>Widescreen</PresentationFormat>
  <Paragraphs>310</Paragraphs>
  <Slides>48</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Playfair Display</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Legislative Framework Governing Real Estate in Kenya</dc:title>
  <dc:subject>Legislative Framework Governing Real Estate in Kenya</dc:subject>
  <dc:creator>Don Gor</dc:creator>
  <cp:lastModifiedBy>Fanuel Gor</cp:lastModifiedBy>
  <cp:revision>3</cp:revision>
  <dcterms:created xsi:type="dcterms:W3CDTF">2024-04-18T14:42:50Z</dcterms:created>
  <dcterms:modified xsi:type="dcterms:W3CDTF">2024-04-18T14:58:04Z</dcterms:modified>
</cp:coreProperties>
</file>